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  <p:sldMasterId id="2147483659" r:id="rId3"/>
    <p:sldMasterId id="2147483661" r:id="rId4"/>
  </p:sldMasterIdLst>
  <p:notesMasterIdLst>
    <p:notesMasterId r:id="rId35"/>
  </p:notesMasterIdLst>
  <p:sldIdLst>
    <p:sldId id="256" r:id="rId5"/>
    <p:sldId id="572" r:id="rId6"/>
    <p:sldId id="554" r:id="rId7"/>
    <p:sldId id="524" r:id="rId8"/>
    <p:sldId id="536" r:id="rId9"/>
    <p:sldId id="537" r:id="rId10"/>
    <p:sldId id="568" r:id="rId11"/>
    <p:sldId id="527" r:id="rId12"/>
    <p:sldId id="529" r:id="rId13"/>
    <p:sldId id="533" r:id="rId14"/>
    <p:sldId id="569" r:id="rId15"/>
    <p:sldId id="563" r:id="rId16"/>
    <p:sldId id="562" r:id="rId17"/>
    <p:sldId id="583" r:id="rId18"/>
    <p:sldId id="584" r:id="rId19"/>
    <p:sldId id="558" r:id="rId20"/>
    <p:sldId id="564" r:id="rId21"/>
    <p:sldId id="565" r:id="rId22"/>
    <p:sldId id="566" r:id="rId23"/>
    <p:sldId id="567" r:id="rId24"/>
    <p:sldId id="580" r:id="rId25"/>
    <p:sldId id="579" r:id="rId26"/>
    <p:sldId id="581" r:id="rId27"/>
    <p:sldId id="576" r:id="rId28"/>
    <p:sldId id="577" r:id="rId29"/>
    <p:sldId id="578" r:id="rId30"/>
    <p:sldId id="574" r:id="rId31"/>
    <p:sldId id="575" r:id="rId32"/>
    <p:sldId id="582" r:id="rId33"/>
    <p:sldId id="300" r:id="rId34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F"/>
    <a:srgbClr val="FFFFCC"/>
    <a:srgbClr val="EFFF9C"/>
    <a:srgbClr val="A33F1F"/>
    <a:srgbClr val="4D4D4D"/>
    <a:srgbClr val="006983"/>
    <a:srgbClr val="267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0432" autoAdjust="0"/>
  </p:normalViewPr>
  <p:slideViewPr>
    <p:cSldViewPr>
      <p:cViewPr>
        <p:scale>
          <a:sx n="70" d="100"/>
          <a:sy n="70" d="100"/>
        </p:scale>
        <p:origin x="-273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" y="744538"/>
            <a:ext cx="39687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1CD1E63A-07A1-4D6A-8A44-E2F9D03C0E6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427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E63A-07A1-4D6A-8A44-E2F9D03C0E63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51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E63A-07A1-4D6A-8A44-E2F9D03C0E63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51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E63A-07A1-4D6A-8A44-E2F9D03C0E63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51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E63A-07A1-4D6A-8A44-E2F9D03C0E63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515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E63A-07A1-4D6A-8A44-E2F9D03C0E63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51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E63A-07A1-4D6A-8A44-E2F9D03C0E63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51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E63A-07A1-4D6A-8A44-E2F9D03C0E63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51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E63A-07A1-4D6A-8A44-E2F9D03C0E63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515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E63A-07A1-4D6A-8A44-E2F9D03C0E63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51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50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121451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60550"/>
            <a:ext cx="2057400" cy="2622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60550"/>
            <a:ext cx="6022975" cy="2622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48279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342708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19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228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417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534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614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1159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089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3650508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6005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7064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4352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685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675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34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482850"/>
            <a:ext cx="40386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2482850"/>
            <a:ext cx="40386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9232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746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086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70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715623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057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744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169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60550"/>
            <a:ext cx="2057400" cy="101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60550"/>
            <a:ext cx="6022975" cy="101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607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3631295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9871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6985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2296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4877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06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409825"/>
            <a:ext cx="4038600" cy="207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2409825"/>
            <a:ext cx="4038600" cy="207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1028682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394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5606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2445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9044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61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3989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179387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207160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78423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355681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09825"/>
            <a:ext cx="8229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5084763"/>
            <a:ext cx="820896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700" b="1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5113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44613" indent="-268288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8285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mtClean="0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O. Titov, A. Girdiuk, Effect of positional instability 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447675" indent="-268288" algn="l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</a:defRPr>
      </a:lvl2pPr>
      <a:lvl3pPr marL="895350" indent="-268288" algn="l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3pPr>
      <a:lvl4pPr marL="1350963" indent="-271463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4pPr>
      <a:lvl5pPr marL="1792288" indent="-261938" algn="l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10" Type="http://schemas.openxmlformats.org/officeDocument/2006/relationships/image" Target="../media/image10.jpeg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516" y="2060848"/>
            <a:ext cx="8712968" cy="956288"/>
          </a:xfrm>
        </p:spPr>
        <p:txBody>
          <a:bodyPr/>
          <a:lstStyle/>
          <a:p>
            <a:pPr eaLnBrk="1" hangingPunct="1"/>
            <a:r>
              <a:rPr lang="ru-RU" altLang="en-US" sz="2800" b="0" dirty="0" smtClean="0"/>
              <a:t>Результаты наблюдений по программе </a:t>
            </a:r>
            <a:r>
              <a:rPr lang="en-US" altLang="en-US" sz="2800" b="0" dirty="0" err="1" smtClean="0"/>
              <a:t>Rua</a:t>
            </a:r>
            <a:r>
              <a:rPr lang="en-US" altLang="en-US" sz="2800" b="0" dirty="0" smtClean="0"/>
              <a:t> </a:t>
            </a:r>
            <a:r>
              <a:rPr lang="ru-RU" altLang="en-US" sz="2800" b="0" dirty="0" smtClean="0"/>
              <a:t>в 2017-2018 гг</a:t>
            </a:r>
            <a:endParaRPr lang="en-AU" altLang="en-US" sz="2800" b="0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284984"/>
            <a:ext cx="7774855" cy="371513"/>
          </a:xfrm>
        </p:spPr>
        <p:txBody>
          <a:bodyPr/>
          <a:lstStyle/>
          <a:p>
            <a:pPr eaLnBrk="1" hangingPunct="1"/>
            <a:r>
              <a:rPr lang="en-AU" altLang="en-US" sz="1800" dirty="0" smtClean="0"/>
              <a:t>Oleg Titov (Geoscience Australia)</a:t>
            </a:r>
          </a:p>
        </p:txBody>
      </p:sp>
      <p:pic>
        <p:nvPicPr>
          <p:cNvPr id="9220" name="Picture 6" descr="Int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192164"/>
            <a:ext cx="7386910" cy="191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1077218"/>
          </a:xfrm>
        </p:spPr>
        <p:txBody>
          <a:bodyPr/>
          <a:lstStyle/>
          <a:p>
            <a:pPr algn="ctr" eaLnBrk="1" hangingPunct="1"/>
            <a:r>
              <a:rPr lang="ru-RU" altLang="en-US" sz="3200" dirty="0" smtClean="0"/>
              <a:t>Экспериментальные проверки ОТО</a:t>
            </a:r>
            <a:br>
              <a:rPr lang="ru-RU" altLang="en-US" sz="3200" dirty="0" smtClean="0"/>
            </a:br>
            <a:r>
              <a:rPr lang="ru-RU" altLang="en-US" sz="3200" dirty="0" smtClean="0"/>
              <a:t>(РСДБ)</a:t>
            </a:r>
            <a:endParaRPr lang="en-AU" altLang="en-US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4848" y="1916832"/>
                <a:ext cx="8229600" cy="3888432"/>
              </a:xfrm>
            </p:spPr>
            <p:txBody>
              <a:bodyPr/>
              <a:lstStyle/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ru-RU" altLang="en-US" dirty="0" smtClean="0"/>
                  <a:t>Тестирование теории заключается в оценивании </a:t>
                </a:r>
                <a:r>
                  <a:rPr lang="en-AU" altLang="en-US" dirty="0" smtClean="0"/>
                  <a:t>PPN </a:t>
                </a:r>
                <a:r>
                  <a:rPr lang="ru-RU" altLang="en-US" dirty="0" smtClean="0"/>
                  <a:t>параметра </a:t>
                </a:r>
                <a:r>
                  <a:rPr lang="en-US" altLang="en-US" dirty="0" smtClean="0"/>
                  <a:t>“</a:t>
                </a:r>
                <a:r>
                  <a:rPr lang="ru-RU" altLang="en-US" dirty="0" smtClean="0"/>
                  <a:t>гамма</a:t>
                </a:r>
                <a:r>
                  <a:rPr lang="en-US" altLang="en-US" dirty="0" smtClean="0"/>
                  <a:t>”</a:t>
                </a:r>
                <a:r>
                  <a:rPr lang="ru-RU" altLang="en-US" dirty="0" smtClean="0"/>
                  <a:t> (в ОТО </a:t>
                </a:r>
                <a:r>
                  <a:rPr lang="el-GR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ru-RU" altLang="en-US" dirty="0" smtClean="0"/>
                  <a:t> = 1). Эта практика началась еще с 1970х. </a:t>
                </a:r>
                <a:endParaRPr lang="en-AU" altLang="en-US" dirty="0" smtClean="0"/>
              </a:p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ru-RU" altLang="en-US" dirty="0" smtClean="0"/>
                  <a:t>Текущая оценка </a:t>
                </a:r>
                <a:r>
                  <a:rPr lang="en-US" altLang="en-US" dirty="0" smtClean="0"/>
                  <a:t>“</a:t>
                </a:r>
                <a:r>
                  <a:rPr lang="ru-RU" altLang="en-US" dirty="0" smtClean="0"/>
                  <a:t>гамма</a:t>
                </a:r>
                <a:r>
                  <a:rPr lang="en-US" altLang="en-US" dirty="0" smtClean="0"/>
                  <a:t>”</a:t>
                </a:r>
                <a:r>
                  <a:rPr lang="ru-RU" altLang="en-US" dirty="0" smtClean="0"/>
                  <a:t> около </a:t>
                </a:r>
                <a:r>
                  <a:rPr lang="el-GR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ru-RU" altLang="en-US" dirty="0" smtClean="0"/>
                  <a:t> =</a:t>
                </a:r>
                <a:r>
                  <a:rPr lang="en-AU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alt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AU" alt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AU" altLang="en-US" b="0" i="1" smtClean="0"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AU" altLang="en-US" dirty="0" smtClean="0"/>
                  <a:t> </a:t>
                </a:r>
                <a:r>
                  <a:rPr lang="ru-RU" altLang="en-US" dirty="0" smtClean="0"/>
                  <a:t> (по </a:t>
                </a:r>
                <a:r>
                  <a:rPr lang="en-US" altLang="en-US" dirty="0" smtClean="0"/>
                  <a:t>&gt;10 </a:t>
                </a:r>
                <a:r>
                  <a:rPr lang="ru-RU" altLang="en-US" dirty="0" smtClean="0"/>
                  <a:t>млн наблюдений)</a:t>
                </a:r>
                <a:r>
                  <a:rPr lang="en-AU" altLang="en-US" dirty="0" smtClean="0"/>
                  <a:t>, </a:t>
                </a:r>
                <a:r>
                  <a:rPr lang="ru-RU" altLang="en-US" dirty="0" smtClean="0"/>
                  <a:t>в то время как различные модификации теории предсказывают отклонение </a:t>
                </a:r>
                <a:r>
                  <a:rPr lang="en-US" altLang="en-US" dirty="0" smtClean="0"/>
                  <a:t>“</a:t>
                </a:r>
                <a:r>
                  <a:rPr lang="ru-RU" altLang="en-US" dirty="0" smtClean="0"/>
                  <a:t>гамма</a:t>
                </a:r>
                <a:r>
                  <a:rPr lang="en-US" altLang="en-US" dirty="0" smtClean="0"/>
                  <a:t>”</a:t>
                </a:r>
                <a:r>
                  <a:rPr lang="ru-RU" altLang="en-US" dirty="0" smtClean="0"/>
                  <a:t> от единицы на уровне</a:t>
                </a:r>
                <a:r>
                  <a:rPr lang="en-AU" altLang="en-US" dirty="0" smtClean="0"/>
                  <a:t> </a:t>
                </a:r>
                <a:r>
                  <a:rPr lang="el-GR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ru-RU" altLang="en-US" dirty="0" smtClean="0"/>
                  <a:t> </a:t>
                </a:r>
                <a:r>
                  <a:rPr lang="ru-RU" altLang="en-US" dirty="0"/>
                  <a:t>=</a:t>
                </a:r>
                <a:r>
                  <a:rPr lang="en-AU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alt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AU" altLang="en-US" b="0" i="1" smtClean="0"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en-AU" altLang="en-US" b="0" i="1" smtClean="0">
                        <a:latin typeface="Cambria Math"/>
                        <a:ea typeface="Cambria Math"/>
                      </a:rPr>
                      <m:t>÷</m:t>
                    </m:r>
                    <m:sSup>
                      <m:sSupPr>
                        <m:ctrlPr>
                          <a:rPr lang="en-AU" alt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AU" alt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AU" altLang="en-US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sup>
                    </m:sSup>
                    <m:r>
                      <a:rPr lang="ru-RU" alt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AU" altLang="en-US" dirty="0" smtClean="0"/>
              </a:p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ru-RU" altLang="en-US" dirty="0" smtClean="0"/>
                  <a:t>Гравитационная задержка напрямую связана с углом отклонения света</a:t>
                </a:r>
                <a:endParaRPr lang="en-AU" altLang="en-US" dirty="0" smtClean="0"/>
              </a:p>
              <a:p>
                <a:pPr marL="457200" indent="-457200" eaLnBrk="1" hangingPunct="1">
                  <a:buFont typeface="+mj-lt"/>
                  <a:buAutoNum type="arabicPeriod"/>
                </a:pPr>
                <a:endParaRPr lang="en-AU" altLang="en-US" dirty="0"/>
              </a:p>
              <a:p>
                <a:pPr marL="457200" indent="-457200" eaLnBrk="1" hangingPunct="1">
                  <a:buFont typeface="+mj-lt"/>
                  <a:buAutoNum type="arabicPeriod"/>
                </a:pPr>
                <a:endParaRPr lang="en-AU" altLang="en-US" dirty="0"/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4848" y="1916832"/>
                <a:ext cx="8229600" cy="3888432"/>
              </a:xfrm>
              <a:blipFill rotWithShape="1">
                <a:blip r:embed="rId2"/>
                <a:stretch>
                  <a:fillRect l="-815" t="-7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8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97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127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04800" y="1279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1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53266" y="482282"/>
            <a:ext cx="822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kern="0" dirty="0" smtClean="0"/>
              <a:t>Аппроксимация </a:t>
            </a:r>
            <a:r>
              <a:rPr lang="en-US" altLang="en-US" kern="0" dirty="0" smtClean="0"/>
              <a:t>“</a:t>
            </a:r>
            <a:r>
              <a:rPr lang="ru-RU" altLang="en-US" kern="0" dirty="0" smtClean="0"/>
              <a:t>малых углов</a:t>
            </a:r>
            <a:r>
              <a:rPr lang="en-US" altLang="en-US" kern="0" dirty="0" smtClean="0"/>
              <a:t>”</a:t>
            </a:r>
            <a:endParaRPr lang="en-AU" altLang="en-US" kern="0" dirty="0" smtClean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01622"/>
              </p:ext>
            </p:extLst>
          </p:nvPr>
        </p:nvGraphicFramePr>
        <p:xfrm>
          <a:off x="611560" y="4437112"/>
          <a:ext cx="71151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0" name="Equation" r:id="rId3" imgW="3644640" imgH="419040" progId="Equation.DSMT4">
                  <p:embed/>
                </p:oleObj>
              </mc:Choice>
              <mc:Fallback>
                <p:oleObj name="Equation" r:id="rId3" imgW="3644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437112"/>
                        <a:ext cx="7115175" cy="82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234506"/>
              </p:ext>
            </p:extLst>
          </p:nvPr>
        </p:nvGraphicFramePr>
        <p:xfrm>
          <a:off x="539553" y="5541820"/>
          <a:ext cx="2865046" cy="728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1" name="Equation" r:id="rId5" imgW="1511280" imgH="393480" progId="Equation.3">
                  <p:embed/>
                </p:oleObj>
              </mc:Choice>
              <mc:Fallback>
                <p:oleObj name="Equation" r:id="rId5" imgW="1511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3" y="5541820"/>
                        <a:ext cx="2865046" cy="728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09" y="1127125"/>
            <a:ext cx="3267780" cy="206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52005"/>
              </p:ext>
            </p:extLst>
          </p:nvPr>
        </p:nvGraphicFramePr>
        <p:xfrm>
          <a:off x="611560" y="3229912"/>
          <a:ext cx="7128792" cy="880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2" name="Equation" r:id="rId8" imgW="3886200" imgH="469800" progId="Equation.DSMT4">
                  <p:embed/>
                </p:oleObj>
              </mc:Choice>
              <mc:Fallback>
                <p:oleObj name="Equation" r:id="rId8" imgW="38862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229912"/>
                        <a:ext cx="7128792" cy="880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6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O. Titov, A. Girdiuk, Effect of positional instability </a:t>
            </a: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584775"/>
          </a:xfrm>
        </p:spPr>
        <p:txBody>
          <a:bodyPr/>
          <a:lstStyle/>
          <a:p>
            <a:pPr eaLnBrk="1" hangingPunct="1"/>
            <a:r>
              <a:rPr lang="ru-RU" altLang="en-US" sz="3200" dirty="0" smtClean="0"/>
              <a:t>Экспериментальные проверки ОТО</a:t>
            </a:r>
            <a:endParaRPr lang="en-AU" altLang="en-US" sz="3200" dirty="0" smtClean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3999" cy="438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10" y="5622626"/>
            <a:ext cx="2774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altLang="en-US" dirty="0" smtClean="0">
                <a:sym typeface="Symbol" pitchFamily="18" charset="2"/>
              </a:rPr>
              <a:t>Эксперимент</a:t>
            </a:r>
            <a:r>
              <a:rPr lang="en-AU" altLang="en-US" dirty="0" smtClean="0">
                <a:sym typeface="Symbol" pitchFamily="18" charset="2"/>
              </a:rPr>
              <a:t>“Cassini” ~ </a:t>
            </a:r>
            <a:endParaRPr kumimoji="0" lang="en-AU" alt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52941"/>
              </p:ext>
            </p:extLst>
          </p:nvPr>
        </p:nvGraphicFramePr>
        <p:xfrm>
          <a:off x="2833300" y="5622374"/>
          <a:ext cx="7334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0" name="Equation" r:id="rId4" imgW="368280" imgH="177480" progId="Equation.3">
                  <p:embed/>
                </p:oleObj>
              </mc:Choice>
              <mc:Fallback>
                <p:oleObj name="Equation" r:id="rId4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300" y="5622374"/>
                        <a:ext cx="7334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67944" y="5642964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AU" altLang="en-US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Bertotti</a:t>
            </a:r>
            <a:r>
              <a:rPr lang="en-AU" altLang="en-US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et al (2003) </a:t>
            </a:r>
            <a:endParaRPr kumimoji="0" lang="en-AU" altLang="en-US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13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056784" cy="584775"/>
          </a:xfrm>
        </p:spPr>
        <p:txBody>
          <a:bodyPr/>
          <a:lstStyle/>
          <a:p>
            <a:pPr algn="ctr" eaLnBrk="1" hangingPunct="1"/>
            <a:r>
              <a:rPr lang="ru-RU" altLang="en-US" sz="3200" dirty="0" smtClean="0"/>
              <a:t>Задача</a:t>
            </a:r>
            <a:endParaRPr lang="en-AU" altLang="en-US" sz="32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848" y="1916832"/>
            <a:ext cx="8229600" cy="388843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ru-RU" altLang="en-US" dirty="0" smtClean="0"/>
              <a:t>Наблюдать квазар как можно ближе к Солнцу (1-2 градуса)</a:t>
            </a:r>
            <a:endParaRPr lang="en-AU" alt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en-US" dirty="0" smtClean="0"/>
              <a:t>Сеть больших телескопов, чтобы 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en-US" dirty="0" smtClean="0"/>
              <a:t>снизить влияние излучения Солнца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en-US" dirty="0" smtClean="0"/>
              <a:t>уменьшить время интегрирования</a:t>
            </a:r>
            <a:endParaRPr lang="ru-RU" altLang="en-US" dirty="0"/>
          </a:p>
          <a:p>
            <a:pPr marL="273050" indent="-273050" eaLnBrk="1" hangingPunct="1"/>
            <a:r>
              <a:rPr lang="ru-RU" altLang="en-US" dirty="0" smtClean="0"/>
              <a:t>3. Произвести как можно больше наблюдений вблизи Солнца (нестандартное расписание)</a:t>
            </a:r>
            <a:endParaRPr lang="en-AU" alt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2515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056784" cy="584775"/>
          </a:xfrm>
        </p:spPr>
        <p:txBody>
          <a:bodyPr/>
          <a:lstStyle/>
          <a:p>
            <a:pPr algn="ctr" eaLnBrk="1" hangingPunct="1"/>
            <a:r>
              <a:rPr lang="ru-RU" altLang="en-US" sz="3200" dirty="0" smtClean="0"/>
              <a:t>Борьба с мифами</a:t>
            </a:r>
            <a:endParaRPr lang="en-AU" altLang="en-US" sz="32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848" y="1916832"/>
            <a:ext cx="8229600" cy="3024336"/>
          </a:xfrm>
        </p:spPr>
        <p:txBody>
          <a:bodyPr/>
          <a:lstStyle/>
          <a:p>
            <a:pPr marL="1350963" indent="-1350963" eaLnBrk="1" hangingPunct="1"/>
            <a:r>
              <a:rPr lang="ru-RU" altLang="en-US" dirty="0" smtClean="0"/>
              <a:t>Миф №1 – </a:t>
            </a:r>
            <a:r>
              <a:rPr lang="ru-RU" altLang="en-US" b="1" u="sng" dirty="0" smtClean="0">
                <a:solidFill>
                  <a:srgbClr val="FF0000"/>
                </a:solidFill>
              </a:rPr>
              <a:t>нельзя</a:t>
            </a:r>
            <a:r>
              <a:rPr lang="ru-RU" altLang="en-US" dirty="0" smtClean="0"/>
              <a:t> наблюдать квазары вблизи Солнца</a:t>
            </a:r>
            <a:endParaRPr lang="en-AU" altLang="en-US" dirty="0" smtClean="0"/>
          </a:p>
          <a:p>
            <a:pPr marL="1433513" indent="-1433513" eaLnBrk="1" hangingPunct="1"/>
            <a:r>
              <a:rPr lang="ru-RU" altLang="en-US" dirty="0" smtClean="0"/>
              <a:t>Миф №</a:t>
            </a:r>
            <a:r>
              <a:rPr lang="en-US" altLang="en-US" dirty="0" smtClean="0"/>
              <a:t>2 - </a:t>
            </a:r>
            <a:r>
              <a:rPr lang="ru-RU" altLang="en-US" dirty="0"/>
              <a:t>н</a:t>
            </a:r>
            <a:r>
              <a:rPr lang="ru-RU" altLang="en-US" dirty="0" smtClean="0"/>
              <a:t>еобходимо каждый час добиваться равномерного распределения наблюдений по небу, поэтому </a:t>
            </a:r>
            <a:r>
              <a:rPr lang="ru-RU" altLang="en-US" b="1" u="sng" dirty="0" smtClean="0">
                <a:solidFill>
                  <a:srgbClr val="FF0000"/>
                </a:solidFill>
              </a:rPr>
              <a:t>нельзя</a:t>
            </a:r>
            <a:r>
              <a:rPr lang="ru-RU" altLang="en-US" dirty="0" smtClean="0"/>
              <a:t> накопить достаточно наблюдений вблизи Солнца (даже если удастся обойти Миф </a:t>
            </a:r>
            <a:r>
              <a:rPr lang="ru-RU" altLang="en-US" dirty="0"/>
              <a:t>№</a:t>
            </a:r>
            <a:r>
              <a:rPr lang="ru-RU" altLang="en-US" dirty="0" smtClean="0"/>
              <a:t>1)</a:t>
            </a:r>
            <a:endParaRPr lang="en-AU" alt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5119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C:\Galaxy8\photo\20180519_122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15925"/>
            <a:ext cx="8568952" cy="492443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Сессия</a:t>
            </a:r>
            <a:r>
              <a:rPr lang="en-AU" altLang="en-US" dirty="0" smtClean="0"/>
              <a:t> AUA020 (1 May 2017)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0679" y="1246210"/>
            <a:ext cx="81826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/>
              <a:t>Два радиоисточника</a:t>
            </a:r>
            <a:r>
              <a:rPr lang="en-AU" dirty="0" smtClean="0"/>
              <a:t> 0235+164, 0229+131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7" y="3258498"/>
            <a:ext cx="6029433" cy="274150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0679" y="1615542"/>
            <a:ext cx="80472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/>
              <a:t>24 часовая сессия, 7 станций</a:t>
            </a:r>
            <a:endParaRPr lang="en-US" dirty="0"/>
          </a:p>
          <a:p>
            <a:pPr algn="just"/>
            <a:r>
              <a:rPr lang="ru-RU" dirty="0" smtClean="0"/>
              <a:t>Первые 6 часов и последний час – обычное геодезическое расписание для всей сессии.</a:t>
            </a:r>
          </a:p>
          <a:p>
            <a:pPr algn="just"/>
            <a:r>
              <a:rPr lang="ru-RU" dirty="0" smtClean="0"/>
              <a:t>Для станций, над которыми светит Солнце – специальный режим</a:t>
            </a:r>
          </a:p>
          <a:p>
            <a:pPr algn="just"/>
            <a:r>
              <a:rPr lang="ru-RU" dirty="0" smtClean="0"/>
              <a:t>0229+131 – 0235+164 – два геодезических источника – 0229+131 - ...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5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15925"/>
            <a:ext cx="8568952" cy="492443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Сессия</a:t>
            </a:r>
            <a:r>
              <a:rPr lang="en-AU" altLang="en-US" dirty="0" smtClean="0"/>
              <a:t> AUA020 (1 May 2017)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4896544" cy="43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15925"/>
            <a:ext cx="8568952" cy="492443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Результаты</a:t>
            </a:r>
            <a:endParaRPr lang="en-AU" altLang="en-US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0679" y="1332057"/>
            <a:ext cx="833504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/>
              <a:t>Наблюдения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0235+164 – от 1</a:t>
            </a:r>
            <a:r>
              <a:rPr lang="en-AU" sz="2000" dirty="0" smtClean="0"/>
              <a:t>º</a:t>
            </a:r>
            <a:r>
              <a:rPr lang="ru-RU" sz="2000" dirty="0" smtClean="0"/>
              <a:t>.5 до 1</a:t>
            </a:r>
            <a:r>
              <a:rPr lang="en-AU" sz="2000" dirty="0" smtClean="0"/>
              <a:t>º</a:t>
            </a:r>
            <a:r>
              <a:rPr lang="ru-RU" sz="2000" dirty="0" smtClean="0"/>
              <a:t>.15; 108 сканов, 846 наблюдений (452</a:t>
            </a:r>
            <a:r>
              <a:rPr lang="ru-RU" sz="2000" dirty="0" smtClean="0"/>
              <a:t>)</a:t>
            </a:r>
            <a:endParaRPr lang="en-A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0229+131 – от </a:t>
            </a:r>
            <a:r>
              <a:rPr lang="ru-RU" sz="2000" dirty="0"/>
              <a:t>2</a:t>
            </a:r>
            <a:r>
              <a:rPr lang="en-AU" sz="2000" dirty="0" smtClean="0"/>
              <a:t>º</a:t>
            </a:r>
            <a:r>
              <a:rPr lang="ru-RU" sz="2000" dirty="0" smtClean="0"/>
              <a:t>.2 </a:t>
            </a:r>
            <a:r>
              <a:rPr lang="ru-RU" sz="2000" dirty="0"/>
              <a:t>до </a:t>
            </a:r>
            <a:r>
              <a:rPr lang="ru-RU" sz="2000" dirty="0" smtClean="0"/>
              <a:t>2</a:t>
            </a:r>
            <a:r>
              <a:rPr lang="en-AU" sz="2000" dirty="0" smtClean="0"/>
              <a:t>º</a:t>
            </a:r>
            <a:r>
              <a:rPr lang="ru-RU" sz="2000" dirty="0" smtClean="0"/>
              <a:t>.6; 109 </a:t>
            </a:r>
            <a:r>
              <a:rPr lang="ru-RU" sz="2000" dirty="0"/>
              <a:t>сканов, </a:t>
            </a:r>
            <a:r>
              <a:rPr lang="ru-RU" sz="2000" dirty="0" smtClean="0"/>
              <a:t>821 наблюдение (577)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501347" y="3645024"/>
                <a:ext cx="8182642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/>
                <a:r>
                  <a:rPr lang="ru-RU" sz="2000" dirty="0" smtClean="0"/>
                  <a:t>Оценивание параметра </a:t>
                </a:r>
                <a:r>
                  <a:rPr lang="el-GR" sz="2000" dirty="0" smtClean="0">
                    <a:latin typeface="Times New Roman"/>
                    <a:cs typeface="Times New Roman"/>
                  </a:rPr>
                  <a:t>Δ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anose="02020603050405020304" pitchFamily="18" charset="0"/>
                      </a:rPr>
                      <m:t>Sejong</m:t>
                    </m:r>
                    <m:r>
                      <a:rPr lang="ru-RU" sz="2000" b="0" i="0" smtClean="0">
                        <a:latin typeface="Cambria Math"/>
                        <a:cs typeface="Times New Roman" panose="02020603050405020304" pitchFamily="18" charset="0"/>
                      </a:rPr>
                      <m:t> перевзвешен</m:t>
                    </m:r>
                    <m:r>
                      <a:rPr lang="en-US" sz="20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000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 algn="just"/>
                <a:endParaRPr lang="ru-RU" sz="2000" dirty="0"/>
              </a:p>
              <a:p>
                <a:pPr algn="just"/>
                <a:r>
                  <a:rPr lang="ru-RU" sz="2000" dirty="0" smtClean="0"/>
                  <a:t>0235+164</a:t>
                </a:r>
                <a:r>
                  <a:rPr lang="en-US" sz="2000" dirty="0" smtClean="0"/>
                  <a:t>     </a:t>
                </a:r>
                <a:r>
                  <a:rPr lang="ru-RU" sz="2000" dirty="0" smtClean="0"/>
                  <a:t>  1</a:t>
                </a:r>
                <a:r>
                  <a:rPr lang="en-US" sz="2000" dirty="0" smtClean="0"/>
                  <a:t>.16   </a:t>
                </a:r>
                <a:r>
                  <a:rPr lang="en-US" sz="2000" dirty="0" smtClean="0"/>
                  <a:t>+/-  1.29</a:t>
                </a:r>
                <a:endParaRPr lang="ru-RU" sz="2000" dirty="0" smtClean="0"/>
              </a:p>
              <a:p>
                <a:pPr algn="just"/>
                <a:r>
                  <a:rPr lang="ru-RU" sz="2000" dirty="0" smtClean="0"/>
                  <a:t>0229+131 </a:t>
                </a:r>
                <a:r>
                  <a:rPr lang="en-US" sz="2000" dirty="0" smtClean="0"/>
                  <a:t>      0.32 </a:t>
                </a:r>
                <a:r>
                  <a:rPr lang="en-US" sz="2000" dirty="0" smtClean="0"/>
                  <a:t>  +/-  </a:t>
                </a:r>
                <a:r>
                  <a:rPr lang="en-US" sz="2000" dirty="0" smtClean="0"/>
                  <a:t>2.83</a:t>
                </a:r>
              </a:p>
              <a:p>
                <a:pPr algn="just"/>
                <a:r>
                  <a:rPr lang="en-US" sz="2000" dirty="0" smtClean="0"/>
                  <a:t>Both                </a:t>
                </a:r>
                <a:r>
                  <a:rPr lang="en-US" sz="2000" dirty="0" smtClean="0"/>
                  <a:t>0.89   </a:t>
                </a:r>
                <a:r>
                  <a:rPr lang="en-US" sz="2000" dirty="0" smtClean="0"/>
                  <a:t>+/- </a:t>
                </a:r>
                <a:r>
                  <a:rPr lang="ru-RU" sz="2000" dirty="0" smtClean="0"/>
                  <a:t> </a:t>
                </a:r>
                <a:r>
                  <a:rPr lang="en-US" sz="2000" dirty="0" smtClean="0"/>
                  <a:t>0.94</a:t>
                </a:r>
                <a:endParaRPr lang="ru-RU" sz="2000" dirty="0"/>
              </a:p>
            </p:txBody>
          </p:sp>
        </mc:Choice>
        <mc:Fallback>
          <p:sp>
            <p:nvSpPr>
              <p:cNvPr id="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347" y="3645024"/>
                <a:ext cx="8182642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745" t="-1493" b="-63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4208" y="5725483"/>
            <a:ext cx="83350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/>
              <a:t>Больше деталей – в статье</a:t>
            </a:r>
          </a:p>
        </p:txBody>
      </p:sp>
    </p:spTree>
    <p:extLst>
      <p:ext uri="{BB962C8B-B14F-4D97-AF65-F5344CB8AC3E}">
        <p14:creationId xmlns:p14="http://schemas.microsoft.com/office/powerpoint/2010/main" val="13011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15925"/>
            <a:ext cx="8568952" cy="523220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Оценивание </a:t>
            </a:r>
            <a:r>
              <a:rPr lang="en-US" altLang="en-US" dirty="0" smtClean="0"/>
              <a:t>PPN </a:t>
            </a:r>
            <a:r>
              <a:rPr lang="ru-RU" altLang="en-US" dirty="0" smtClean="0"/>
              <a:t>параметра</a:t>
            </a:r>
            <a:r>
              <a:rPr lang="en-US" altLang="en-US" dirty="0" smtClean="0"/>
              <a:t> </a:t>
            </a:r>
            <a:r>
              <a:rPr lang="el-G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AU" altLang="en-US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37218" name="Picture 2" descr="C:\Projects\paper_on_gamma\astro-ph\plot-gamma-fix-his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8" y="1466841"/>
            <a:ext cx="5958277" cy="44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5796136" y="1718300"/>
                <a:ext cx="3206557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/>
                <a:r>
                  <a:rPr lang="ru-RU" sz="2000" dirty="0" smtClean="0"/>
                  <a:t>Оценивание параметра </a:t>
                </a:r>
                <a:r>
                  <a:rPr lang="el-GR" sz="2000" dirty="0" smtClean="0">
                    <a:latin typeface="Times New Roman"/>
                    <a:cs typeface="Times New Roman"/>
                  </a:rPr>
                  <a:t>Δ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ru-RU" sz="20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sz="2000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 smtClean="0">
                    <a:latin typeface="+mj-lt"/>
                    <a:cs typeface="Times New Roman" panose="02020603050405020304" pitchFamily="18" charset="0"/>
                  </a:rPr>
                  <a:t>AUA020 </a:t>
                </a:r>
                <a:r>
                  <a:rPr lang="ru-RU" sz="2000" dirty="0" smtClean="0">
                    <a:latin typeface="+mj-lt"/>
                    <a:cs typeface="Times New Roman" panose="02020603050405020304" pitchFamily="18" charset="0"/>
                  </a:rPr>
                  <a:t>и все остальные РСДБ сессии</a:t>
                </a: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1718300"/>
                <a:ext cx="3206557" cy="1631216"/>
              </a:xfrm>
              <a:prstGeom prst="rect">
                <a:avLst/>
              </a:prstGeom>
              <a:blipFill rotWithShape="1">
                <a:blip r:embed="rId4"/>
                <a:stretch>
                  <a:fillRect l="-2091" t="-1124" r="-1901" b="-67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3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895" y="2492896"/>
            <a:ext cx="8712968" cy="525401"/>
          </a:xfrm>
        </p:spPr>
        <p:txBody>
          <a:bodyPr/>
          <a:lstStyle/>
          <a:p>
            <a:pPr eaLnBrk="1" hangingPunct="1"/>
            <a:r>
              <a:rPr lang="ru-RU" altLang="en-US" sz="2800" b="0" dirty="0" smtClean="0"/>
              <a:t>1. Тестирование ОТО</a:t>
            </a:r>
            <a:endParaRPr lang="en-AU" altLang="en-US" sz="2800" b="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1032" y="4005063"/>
            <a:ext cx="8712968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2800" b="0" kern="0" dirty="0" smtClean="0"/>
              <a:t>2. Наблюдение квазаров на больших красных смещениях</a:t>
            </a:r>
            <a:endParaRPr lang="en-AU" altLang="en-US" sz="2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7127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15925"/>
            <a:ext cx="8568952" cy="492443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Публикация</a:t>
            </a:r>
            <a:endParaRPr lang="en-AU" altLang="en-US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" y="1052736"/>
            <a:ext cx="898755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Бонус – моделирование Солнечной короны</a:t>
            </a:r>
            <a:endParaRPr lang="en-AU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763543" cy="500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7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15925"/>
            <a:ext cx="8568952" cy="492443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Дальнейшие варианты</a:t>
            </a:r>
            <a:endParaRPr lang="en-AU" altLang="en-US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4848" y="1916832"/>
            <a:ext cx="82296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ru-RU" altLang="en-US" kern="0" dirty="0" smtClean="0"/>
              <a:t>Новые наблюдения (минимум Солнечной активности)</a:t>
            </a:r>
            <a:endParaRPr lang="en-AU" altLang="en-US" kern="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en-US" kern="0" dirty="0" smtClean="0"/>
              <a:t>Больше радиотелескопов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en-US" kern="0" dirty="0" smtClean="0"/>
              <a:t>Более высокие частоты?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kern="0" dirty="0" smtClean="0"/>
              <a:t>Delay rate?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en-US" kern="0" dirty="0" smtClean="0"/>
              <a:t>Оценка трансверсального смещения?</a:t>
            </a:r>
            <a:endParaRPr lang="en-AU" altLang="en-US" kern="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kern="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kern="0" dirty="0"/>
          </a:p>
        </p:txBody>
      </p:sp>
    </p:spTree>
    <p:extLst>
      <p:ext uri="{BB962C8B-B14F-4D97-AF65-F5344CB8AC3E}">
        <p14:creationId xmlns:p14="http://schemas.microsoft.com/office/powerpoint/2010/main" val="25582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Testing of General Relativity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with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geodetic VLBI</a:t>
            </a: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40" y="1700808"/>
            <a:ext cx="3605828" cy="273630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en-US" dirty="0" smtClean="0"/>
              <a:t>0901+697</a:t>
            </a:r>
            <a:r>
              <a:rPr lang="en-US" altLang="en-US" dirty="0" smtClean="0"/>
              <a:t>, z=5.47</a:t>
            </a:r>
            <a:endParaRPr lang="ru-RU" altLang="en-US" dirty="0" smtClean="0"/>
          </a:p>
          <a:p>
            <a:pPr eaLnBrk="1" hangingPunct="1">
              <a:lnSpc>
                <a:spcPct val="150000"/>
              </a:lnSpc>
            </a:pPr>
            <a:r>
              <a:rPr lang="ru-RU" altLang="en-US" dirty="0" smtClean="0"/>
              <a:t>1428+422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en-US" dirty="0" smtClean="0"/>
              <a:t>1528+572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en-US" dirty="0" smtClean="0"/>
              <a:t>2101+600</a:t>
            </a:r>
            <a:r>
              <a:rPr lang="en-US" altLang="en-US" dirty="0" smtClean="0"/>
              <a:t>, z=4.575</a:t>
            </a:r>
            <a:endParaRPr lang="en-AU" alt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3200" kern="0" dirty="0" smtClean="0"/>
              <a:t>Наблюдение квазаров на больших красных смещениях</a:t>
            </a:r>
            <a:endParaRPr lang="en-AU" altLang="en-US" sz="3200" kern="0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004048" y="1700808"/>
            <a:ext cx="36058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kern="0" dirty="0" smtClean="0"/>
              <a:t>2017</a:t>
            </a:r>
            <a:endParaRPr lang="ru-RU" altLang="en-US" sz="2400" b="1" kern="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28-Jan; 04-Feb; 08-Apr; 22-Apr; 19-Aug; 26-Aug; 18-Nov; 25-Nov</a:t>
            </a:r>
          </a:p>
          <a:p>
            <a:pPr eaLnBrk="1" hangingPunct="1">
              <a:lnSpc>
                <a:spcPct val="150000"/>
              </a:lnSpc>
            </a:pPr>
            <a:endParaRPr lang="ru-RU" altLang="en-US" kern="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en-US" sz="2400" b="1" kern="0" dirty="0" smtClean="0"/>
              <a:t>2018</a:t>
            </a:r>
            <a:endParaRPr lang="ru-RU" altLang="en-US" sz="2400" b="1" kern="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03-Feb, 31-Mar</a:t>
            </a:r>
            <a:endParaRPr lang="en-AU" altLang="en-US" kern="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kern="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kern="0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0354"/>
            <a:ext cx="4000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7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Testing of General Relativity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with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geodetic VLBI</a:t>
            </a: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3200" kern="0" dirty="0" smtClean="0"/>
              <a:t>Карты 0901+697 </a:t>
            </a:r>
            <a:r>
              <a:rPr lang="en-US" altLang="en-US" sz="3200" kern="0" dirty="0" smtClean="0"/>
              <a:t> S/X</a:t>
            </a:r>
            <a:r>
              <a:rPr lang="ru-RU" altLang="en-US" sz="3200" kern="0" dirty="0" smtClean="0"/>
              <a:t> (5 сессий)</a:t>
            </a:r>
            <a:endParaRPr lang="en-AU" altLang="en-US" sz="3200" kern="0" dirty="0" smtClean="0"/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98" y="1412776"/>
            <a:ext cx="6928281" cy="43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6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Testing of General Relativity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with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geodetic VLBI</a:t>
            </a: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3200" kern="0" dirty="0" smtClean="0"/>
              <a:t>Карт</a:t>
            </a:r>
            <a:r>
              <a:rPr lang="en-US" altLang="en-US" sz="3200" kern="0" dirty="0" smtClean="0"/>
              <a:t>a</a:t>
            </a:r>
            <a:r>
              <a:rPr lang="ru-RU" altLang="en-US" sz="3200" kern="0" dirty="0" smtClean="0"/>
              <a:t> </a:t>
            </a:r>
            <a:r>
              <a:rPr lang="en-US" altLang="en-US" sz="3200" kern="0" dirty="0" smtClean="0"/>
              <a:t>2101+600</a:t>
            </a:r>
            <a:r>
              <a:rPr lang="ru-RU" altLang="en-US" sz="3200" kern="0" dirty="0" smtClean="0"/>
              <a:t> </a:t>
            </a:r>
            <a:r>
              <a:rPr lang="en-US" altLang="en-US" sz="3200" kern="0" dirty="0" smtClean="0"/>
              <a:t> S/X</a:t>
            </a:r>
            <a:r>
              <a:rPr lang="ru-RU" altLang="en-US" sz="3200" kern="0" dirty="0" smtClean="0"/>
              <a:t> ( 5 сессий)</a:t>
            </a:r>
            <a:endParaRPr lang="en-AU" altLang="en-US" sz="3200" kern="0" dirty="0" smtClean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81163"/>
            <a:ext cx="78581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0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15925"/>
            <a:ext cx="8568952" cy="492443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Публикация</a:t>
            </a:r>
            <a:endParaRPr lang="en-AU" altLang="en-US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" y="1423988"/>
            <a:ext cx="8686678" cy="416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Testing of General Relativity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with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geodetic VLBI</a:t>
            </a: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3200" kern="0" dirty="0" smtClean="0"/>
              <a:t>Собственные движения  </a:t>
            </a:r>
            <a:r>
              <a:rPr lang="en-US" altLang="en-US" sz="3200" kern="0" dirty="0" smtClean="0"/>
              <a:t>0901+697</a:t>
            </a:r>
            <a:endParaRPr lang="en-AU" altLang="en-US" sz="3200" kern="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16836"/>
              </p:ext>
            </p:extLst>
          </p:nvPr>
        </p:nvGraphicFramePr>
        <p:xfrm>
          <a:off x="17810" y="2060848"/>
          <a:ext cx="4266471" cy="3654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1" name="SPW 12.0 Graph" r:id="rId3" imgW="5420830" imgH="4643474" progId="SigmaPlotGraphicObject.11">
                  <p:embed/>
                </p:oleObj>
              </mc:Choice>
              <mc:Fallback>
                <p:oleObj name="SPW 12.0 Graph" r:id="rId3" imgW="5420830" imgH="4643474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10" y="2060848"/>
                        <a:ext cx="4266471" cy="3654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770501"/>
              </p:ext>
            </p:extLst>
          </p:nvPr>
        </p:nvGraphicFramePr>
        <p:xfrm>
          <a:off x="4355976" y="2060848"/>
          <a:ext cx="4336133" cy="34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2" name="SPW 12.0 Graph" r:id="rId5" imgW="5597675" imgH="4472923" progId="SigmaPlotGraphicObject.11">
                  <p:embed/>
                </p:oleObj>
              </mc:Choice>
              <mc:Fallback>
                <p:oleObj name="SPW 12.0 Graph" r:id="rId5" imgW="5597675" imgH="4472923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2060848"/>
                        <a:ext cx="4336133" cy="346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2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Testing of General Relativity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with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geodetic VLBI</a:t>
            </a: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3200" kern="0" dirty="0" smtClean="0"/>
              <a:t>Собственные движения   </a:t>
            </a:r>
            <a:r>
              <a:rPr lang="en-US" altLang="en-US" sz="3200" kern="0" dirty="0" smtClean="0"/>
              <a:t>2101+600</a:t>
            </a:r>
            <a:endParaRPr lang="en-AU" altLang="en-US" sz="3200" kern="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499492"/>
              </p:ext>
            </p:extLst>
          </p:nvPr>
        </p:nvGraphicFramePr>
        <p:xfrm>
          <a:off x="5074" y="2060848"/>
          <a:ext cx="4303921" cy="352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4" name="SPW 12.0 Graph" r:id="rId3" imgW="5570246" imgH="4472923" progId="SigmaPlotGraphicObject.11">
                  <p:embed/>
                </p:oleObj>
              </mc:Choice>
              <mc:Fallback>
                <p:oleObj name="SPW 12.0 Graph" r:id="rId3" imgW="5570246" imgH="4472923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4" y="2060848"/>
                        <a:ext cx="4303921" cy="352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77344"/>
              </p:ext>
            </p:extLst>
          </p:nvPr>
        </p:nvGraphicFramePr>
        <p:xfrm>
          <a:off x="4371143" y="2060848"/>
          <a:ext cx="4324774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5" name="SPW 12.0 Graph" r:id="rId5" imgW="5597675" imgH="4472923" progId="SigmaPlotGraphicObject.11">
                  <p:embed/>
                </p:oleObj>
              </mc:Choice>
              <mc:Fallback>
                <p:oleObj name="SPW 12.0 Graph" r:id="rId5" imgW="5597675" imgH="4472923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1143" y="2060848"/>
                        <a:ext cx="4324774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7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15925"/>
            <a:ext cx="8568952" cy="492443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Дальнейшие варианты</a:t>
            </a:r>
            <a:endParaRPr lang="en-AU" altLang="en-US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4848" y="1916832"/>
            <a:ext cx="82296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ru-RU" altLang="en-US" kern="0" dirty="0" smtClean="0"/>
              <a:t>Наблюдения для оценки собственных движений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kern="0" dirty="0" smtClean="0"/>
              <a:t>EVN </a:t>
            </a:r>
            <a:r>
              <a:rPr lang="ru-RU" altLang="en-US" kern="0" dirty="0" smtClean="0"/>
              <a:t>наблюдения (сессия в июне 2018)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kern="0" dirty="0" smtClean="0"/>
              <a:t>KVN </a:t>
            </a:r>
            <a:r>
              <a:rPr lang="ru-RU" altLang="en-US" kern="0" dirty="0" smtClean="0"/>
              <a:t>наблюдения (43 и 86 ГГц)</a:t>
            </a:r>
            <a:endParaRPr lang="en-AU" altLang="en-US" kern="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kern="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kern="0" dirty="0"/>
          </a:p>
        </p:txBody>
      </p:sp>
    </p:spTree>
    <p:extLst>
      <p:ext uri="{BB962C8B-B14F-4D97-AF65-F5344CB8AC3E}">
        <p14:creationId xmlns:p14="http://schemas.microsoft.com/office/powerpoint/2010/main" val="25833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Testing of General Relativity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with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geodetic VLBI</a:t>
            </a:r>
            <a:endParaRPr lang="en-AU" altLang="en-US" dirty="0" smtClean="0">
              <a:solidFill>
                <a:schemeClr val="bg1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7"/>
            <a:ext cx="8568952" cy="208823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en-US" dirty="0" smtClean="0"/>
              <a:t>В 1915 году Эйнштейн предсказал отклонение света на лимбе Солнца на </a:t>
            </a:r>
            <a:r>
              <a:rPr lang="en-AU" altLang="en-US" dirty="0" smtClean="0"/>
              <a:t>1”.75 </a:t>
            </a:r>
            <a:r>
              <a:rPr lang="ru-RU" altLang="en-US" dirty="0" smtClean="0"/>
              <a:t>для солнечного радиуса </a:t>
            </a:r>
            <a:r>
              <a:rPr lang="en-AU" altLang="en-US" dirty="0" smtClean="0"/>
              <a:t>R ~ 700.000 </a:t>
            </a:r>
            <a:r>
              <a:rPr lang="ru-RU" altLang="en-US" dirty="0" smtClean="0"/>
              <a:t>км</a:t>
            </a:r>
            <a:r>
              <a:rPr lang="en-AU" altLang="en-US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329041"/>
              </p:ext>
            </p:extLst>
          </p:nvPr>
        </p:nvGraphicFramePr>
        <p:xfrm>
          <a:off x="7107512" y="4683990"/>
          <a:ext cx="1944216" cy="1172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0" name="Equation" r:id="rId3" imgW="660240" imgH="393480" progId="Equation.3">
                  <p:embed/>
                </p:oleObj>
              </mc:Choice>
              <mc:Fallback>
                <p:oleObj name="Equation" r:id="rId3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512" y="4683990"/>
                        <a:ext cx="1944216" cy="1172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46" y="3301090"/>
            <a:ext cx="2938439" cy="24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 bwMode="auto">
          <a:xfrm>
            <a:off x="6906850" y="3561324"/>
            <a:ext cx="457200" cy="526194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221196" y="3848510"/>
            <a:ext cx="1914254" cy="691599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46211"/>
              </p:ext>
            </p:extLst>
          </p:nvPr>
        </p:nvGraphicFramePr>
        <p:xfrm>
          <a:off x="6459698" y="4308334"/>
          <a:ext cx="4206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1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698" y="4308334"/>
                        <a:ext cx="4206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H="1">
            <a:off x="7118727" y="3386037"/>
            <a:ext cx="1139552" cy="43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stealth" w="lg" len="lg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350288"/>
              </p:ext>
            </p:extLst>
          </p:nvPr>
        </p:nvGraphicFramePr>
        <p:xfrm>
          <a:off x="7293538" y="3020828"/>
          <a:ext cx="3921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2" name="Equation" r:id="rId8" imgW="152280" imgH="139680" progId="Equation.3">
                  <p:embed/>
                </p:oleObj>
              </mc:Choice>
              <mc:Fallback>
                <p:oleObj name="Equation" r:id="rId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3538" y="3020828"/>
                        <a:ext cx="3921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332656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3200" kern="0" dirty="0" smtClean="0"/>
              <a:t>Предсказание ОТО</a:t>
            </a:r>
            <a:endParaRPr lang="en-AU" altLang="en-US" sz="3200" kern="0" dirty="0" smtClean="0"/>
          </a:p>
        </p:txBody>
      </p:sp>
      <p:pic>
        <p:nvPicPr>
          <p:cNvPr id="12" name="Picture 2" descr="C:\Users\u36303\Pictures\GTR-bend-ligh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4197"/>
            <a:ext cx="3686247" cy="294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В</a:t>
            </a:r>
            <a:r>
              <a:rPr lang="ru-RU" altLang="en-US" dirty="0" smtClean="0"/>
              <a:t>опросы</a:t>
            </a:r>
            <a:r>
              <a:rPr lang="en-AU" altLang="en-US" dirty="0" smtClean="0"/>
              <a:t>?</a:t>
            </a:r>
          </a:p>
        </p:txBody>
      </p:sp>
      <p:pic>
        <p:nvPicPr>
          <p:cNvPr id="143362" name="Picture 2" descr="C:\Users\u36303\Pictures\Solar eclipise 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19470"/>
            <a:ext cx="5328592" cy="355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1077218"/>
          </a:xfrm>
        </p:spPr>
        <p:txBody>
          <a:bodyPr/>
          <a:lstStyle/>
          <a:p>
            <a:pPr algn="ctr" eaLnBrk="1" hangingPunct="1"/>
            <a:r>
              <a:rPr lang="ru-RU" altLang="en-US" sz="3200" dirty="0" smtClean="0"/>
              <a:t>Экспериментальные проверки ОТО</a:t>
            </a:r>
            <a:br>
              <a:rPr lang="ru-RU" altLang="en-US" sz="3200" dirty="0" smtClean="0"/>
            </a:br>
            <a:r>
              <a:rPr lang="en-AU" altLang="en-US" sz="3200" dirty="0" smtClean="0"/>
              <a:t> (1919)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0" y="3434241"/>
            <a:ext cx="6635008" cy="251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30" y="1340769"/>
            <a:ext cx="6447390" cy="198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3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smtClean="0">
                <a:solidFill>
                  <a:schemeClr val="bg1"/>
                </a:solidFill>
              </a:rPr>
              <a:t>Insert Title Here &lt;view/master/slidemaster&gt;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584775"/>
          </a:xfrm>
        </p:spPr>
        <p:txBody>
          <a:bodyPr/>
          <a:lstStyle/>
          <a:p>
            <a:pPr eaLnBrk="1" hangingPunct="1"/>
            <a:r>
              <a:rPr lang="ru-RU" altLang="en-US" sz="3200" dirty="0" smtClean="0"/>
              <a:t>Экспедиция 1922 года</a:t>
            </a:r>
            <a:endParaRPr lang="en-AU" altLang="en-US" sz="3200" dirty="0" smtClean="0"/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6" y="1255408"/>
            <a:ext cx="7862268" cy="447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57519"/>
            <a:ext cx="3600400" cy="88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420614"/>
              </p:ext>
            </p:extLst>
          </p:nvPr>
        </p:nvGraphicFramePr>
        <p:xfrm>
          <a:off x="4211960" y="5899484"/>
          <a:ext cx="14414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5" name="Equation" r:id="rId5" imgW="939392" imgH="177723" progId="Equation.DSMT4">
                  <p:embed/>
                </p:oleObj>
              </mc:Choice>
              <mc:Fallback>
                <p:oleObj name="Equation" r:id="rId5" imgW="939392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899484"/>
                        <a:ext cx="14414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5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smtClean="0">
                <a:solidFill>
                  <a:schemeClr val="bg1"/>
                </a:solidFill>
              </a:rPr>
              <a:t>Insert Title Here &lt;view/master/slidemaster&gt;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1112"/>
            <a:ext cx="6420537" cy="479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584775"/>
          </a:xfrm>
        </p:spPr>
        <p:txBody>
          <a:bodyPr/>
          <a:lstStyle/>
          <a:p>
            <a:pPr eaLnBrk="1" hangingPunct="1"/>
            <a:r>
              <a:rPr lang="ru-RU" altLang="en-US" sz="3200" dirty="0" smtClean="0"/>
              <a:t>Экспедиция 1922 года</a:t>
            </a:r>
            <a:endParaRPr lang="en-AU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005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smtClean="0">
                <a:solidFill>
                  <a:schemeClr val="bg1"/>
                </a:solidFill>
              </a:rPr>
              <a:t>Insert Title Here &lt;view/master/slidemaster&gt;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1594"/>
            <a:ext cx="6624736" cy="51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584775"/>
          </a:xfrm>
        </p:spPr>
        <p:txBody>
          <a:bodyPr/>
          <a:lstStyle/>
          <a:p>
            <a:pPr eaLnBrk="1" hangingPunct="1"/>
            <a:r>
              <a:rPr lang="ru-RU" altLang="en-US" sz="3200" dirty="0" smtClean="0"/>
              <a:t>Экспедиция 1922 года</a:t>
            </a:r>
            <a:endParaRPr lang="en-AU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884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smtClean="0">
                <a:solidFill>
                  <a:schemeClr val="bg1"/>
                </a:solidFill>
              </a:rPr>
              <a:t>Insert Title Here &lt;view/master/slidemaster&gt;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55576" y="332656"/>
            <a:ext cx="8557592" cy="1077218"/>
          </a:xfrm>
        </p:spPr>
        <p:txBody>
          <a:bodyPr/>
          <a:lstStyle/>
          <a:p>
            <a:pPr eaLnBrk="1" hangingPunct="1"/>
            <a:r>
              <a:rPr lang="ru-RU" altLang="en-US" sz="3200" dirty="0" smtClean="0"/>
              <a:t>Экспериментальные проверки ОТО</a:t>
            </a:r>
            <a:r>
              <a:rPr lang="en-AU" altLang="en-US" sz="3200" dirty="0" smtClean="0"/>
              <a:t> </a:t>
            </a:r>
            <a:br>
              <a:rPr lang="en-AU" altLang="en-US" sz="3200" dirty="0" smtClean="0"/>
            </a:br>
            <a:r>
              <a:rPr lang="en-AU" altLang="en-US" sz="3200" dirty="0" smtClean="0"/>
              <a:t>(</a:t>
            </a:r>
            <a:r>
              <a:rPr lang="en-AU" altLang="en-US" sz="3200" dirty="0" err="1" smtClean="0"/>
              <a:t>Mikhailov</a:t>
            </a:r>
            <a:r>
              <a:rPr lang="en-AU" altLang="en-US" sz="3200" dirty="0" smtClean="0"/>
              <a:t>, 1959; </a:t>
            </a:r>
            <a:r>
              <a:rPr lang="en-AU" altLang="en-US" sz="3200" dirty="0" err="1" smtClean="0"/>
              <a:t>Brune</a:t>
            </a:r>
            <a:r>
              <a:rPr lang="en-AU" altLang="en-US" sz="3200" dirty="0" smtClean="0"/>
              <a:t>, 1976 (Texas team)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5576" y="1700808"/>
            <a:ext cx="4792488" cy="389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eaLnBrk="1" hangingPunct="1"/>
            <a:r>
              <a:rPr lang="ru-RU" altLang="en-US" kern="0" dirty="0" smtClean="0"/>
              <a:t>Затмения</a:t>
            </a:r>
            <a:r>
              <a:rPr lang="en-AU" altLang="en-US" kern="0" dirty="0" smtClean="0"/>
              <a:t> </a:t>
            </a:r>
          </a:p>
          <a:p>
            <a:pPr eaLnBrk="1" hangingPunct="1"/>
            <a:r>
              <a:rPr lang="en-AU" altLang="en-US" kern="0" dirty="0" smtClean="0"/>
              <a:t>1919 – </a:t>
            </a:r>
            <a:r>
              <a:rPr lang="ru-RU" altLang="en-US" kern="0" dirty="0" smtClean="0"/>
              <a:t>Бразилия</a:t>
            </a:r>
            <a:endParaRPr lang="en-AU" altLang="en-US" kern="0" dirty="0" smtClean="0"/>
          </a:p>
          <a:p>
            <a:pPr eaLnBrk="1" hangingPunct="1"/>
            <a:r>
              <a:rPr lang="en-AU" altLang="en-US" kern="0" dirty="0"/>
              <a:t>1922 – </a:t>
            </a:r>
            <a:r>
              <a:rPr lang="ru-RU" altLang="en-US" kern="0" dirty="0" smtClean="0"/>
              <a:t>Австралия</a:t>
            </a:r>
            <a:endParaRPr lang="en-AU" altLang="en-US" kern="0" dirty="0" smtClean="0"/>
          </a:p>
          <a:p>
            <a:pPr eaLnBrk="1" hangingPunct="1"/>
            <a:r>
              <a:rPr lang="en-AU" altLang="en-US" kern="0" dirty="0"/>
              <a:t>1929 – </a:t>
            </a:r>
            <a:r>
              <a:rPr lang="ru-RU" altLang="en-US" kern="0" dirty="0" smtClean="0"/>
              <a:t>Индонезия</a:t>
            </a:r>
            <a:endParaRPr lang="en-AU" altLang="en-US" kern="0" dirty="0" smtClean="0"/>
          </a:p>
          <a:p>
            <a:pPr eaLnBrk="1" hangingPunct="1"/>
            <a:r>
              <a:rPr lang="en-AU" altLang="en-US" kern="0" dirty="0" smtClean="0"/>
              <a:t>1936 </a:t>
            </a:r>
            <a:r>
              <a:rPr lang="en-AU" altLang="en-US" kern="0" dirty="0"/>
              <a:t>– </a:t>
            </a:r>
            <a:r>
              <a:rPr lang="ru-RU" altLang="en-US" kern="0" dirty="0" smtClean="0"/>
              <a:t>СССР, Дальний Восток</a:t>
            </a:r>
            <a:endParaRPr lang="en-AU" altLang="en-US" kern="0" dirty="0"/>
          </a:p>
          <a:p>
            <a:pPr eaLnBrk="1" hangingPunct="1"/>
            <a:r>
              <a:rPr lang="en-AU" altLang="en-US" kern="0" dirty="0" smtClean="0"/>
              <a:t>1947 </a:t>
            </a:r>
            <a:r>
              <a:rPr lang="en-AU" altLang="en-US" kern="0" dirty="0"/>
              <a:t>- </a:t>
            </a:r>
            <a:r>
              <a:rPr lang="ru-RU" altLang="en-US" kern="0" dirty="0" smtClean="0"/>
              <a:t>Бразилия</a:t>
            </a:r>
            <a:endParaRPr lang="en-AU" altLang="en-US" kern="0" dirty="0"/>
          </a:p>
          <a:p>
            <a:pPr eaLnBrk="1" hangingPunct="1"/>
            <a:r>
              <a:rPr lang="en-AU" altLang="en-US" kern="0" dirty="0" smtClean="0"/>
              <a:t>1952 - </a:t>
            </a:r>
            <a:r>
              <a:rPr lang="ru-RU" altLang="en-US" kern="0" dirty="0" smtClean="0"/>
              <a:t>Судан</a:t>
            </a:r>
            <a:endParaRPr lang="en-AU" altLang="en-US" kern="0" dirty="0" smtClean="0"/>
          </a:p>
          <a:p>
            <a:pPr eaLnBrk="1" hangingPunct="1"/>
            <a:endParaRPr lang="en-AU" altLang="en-US" kern="0" dirty="0" smtClean="0"/>
          </a:p>
          <a:p>
            <a:pPr eaLnBrk="1" hangingPunct="1"/>
            <a:endParaRPr lang="en-AU" altLang="en-US" kern="0" dirty="0" smtClean="0"/>
          </a:p>
          <a:p>
            <a:pPr eaLnBrk="1" hangingPunct="1"/>
            <a:endParaRPr lang="en-AU" altLang="en-US" kern="0" dirty="0" smtClean="0"/>
          </a:p>
          <a:p>
            <a:pPr eaLnBrk="1" hangingPunct="1"/>
            <a:endParaRPr lang="en-AU" altLang="en-US" kern="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kern="0" dirty="0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7437" y="1990283"/>
            <a:ext cx="3777844" cy="273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4144" y="5435198"/>
            <a:ext cx="794156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eaLnBrk="1" hangingPunct="1"/>
            <a:r>
              <a:rPr lang="en-AU" altLang="en-US" kern="0" dirty="0" smtClean="0"/>
              <a:t>1973 – </a:t>
            </a:r>
            <a:r>
              <a:rPr lang="ru-RU" altLang="en-US" kern="0" dirty="0" smtClean="0"/>
              <a:t>Мавритания</a:t>
            </a:r>
            <a:r>
              <a:rPr lang="en-AU" altLang="en-US" kern="0" dirty="0" smtClean="0"/>
              <a:t>                 </a:t>
            </a:r>
            <a:r>
              <a:rPr lang="ru-RU" altLang="en-US" kern="0" dirty="0" smtClean="0"/>
              <a:t>                      </a:t>
            </a:r>
            <a:r>
              <a:rPr lang="en-AU" altLang="en-US" kern="0" dirty="0" smtClean="0"/>
              <a:t>  1”.66 +/- 0”.19</a:t>
            </a:r>
            <a:endParaRPr lang="en-AU" alt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en-US" kern="0" dirty="0" smtClean="0">
                <a:latin typeface="Impact" panose="020B0806030902050204" pitchFamily="34" charset="0"/>
              </a:rPr>
              <a:t>                                                                    </a:t>
            </a:r>
            <a:r>
              <a:rPr lang="ru-RU" altLang="en-US" kern="0" dirty="0" smtClean="0">
                <a:solidFill>
                  <a:srgbClr val="FF0000"/>
                </a:solidFill>
                <a:latin typeface="Impact" panose="020B0806030902050204" pitchFamily="34" charset="0"/>
              </a:rPr>
              <a:t>За 50 лет точность лучше не стала...</a:t>
            </a:r>
            <a:endParaRPr lang="en-AU" altLang="en-US" kern="0" dirty="0" smtClean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eaLnBrk="1" hangingPunct="1"/>
            <a:endParaRPr lang="en-AU" altLang="en-US" kern="0" dirty="0" smtClean="0"/>
          </a:p>
          <a:p>
            <a:pPr eaLnBrk="1" hangingPunct="1"/>
            <a:endParaRPr lang="en-AU" altLang="en-US" kern="0" dirty="0" smtClean="0"/>
          </a:p>
          <a:p>
            <a:pPr eaLnBrk="1" hangingPunct="1"/>
            <a:endParaRPr lang="en-AU" altLang="en-US" kern="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AU" altLang="en-US" kern="0" dirty="0"/>
          </a:p>
        </p:txBody>
      </p:sp>
    </p:spTree>
    <p:extLst>
      <p:ext uri="{BB962C8B-B14F-4D97-AF65-F5344CB8AC3E}">
        <p14:creationId xmlns:p14="http://schemas.microsoft.com/office/powerpoint/2010/main" val="27025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smtClean="0">
                <a:solidFill>
                  <a:schemeClr val="bg1"/>
                </a:solidFill>
              </a:rPr>
              <a:t>Insert Title Here &lt;view/master/slidemaster&gt;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584775"/>
          </a:xfrm>
        </p:spPr>
        <p:txBody>
          <a:bodyPr/>
          <a:lstStyle/>
          <a:p>
            <a:pPr eaLnBrk="1" hangingPunct="1"/>
            <a:r>
              <a:rPr lang="ru-RU" altLang="en-US" sz="3200" dirty="0" smtClean="0"/>
              <a:t>Формулы для проверки ОТО</a:t>
            </a:r>
            <a:r>
              <a:rPr lang="en-AU" altLang="en-US" sz="3200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515573"/>
              </p:ext>
            </p:extLst>
          </p:nvPr>
        </p:nvGraphicFramePr>
        <p:xfrm>
          <a:off x="6444208" y="4149080"/>
          <a:ext cx="22955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9" name="Equation" r:id="rId3" imgW="1206360" imgH="393480" progId="Equation.3">
                  <p:embed/>
                </p:oleObj>
              </mc:Choice>
              <mc:Fallback>
                <p:oleObj name="Equation" r:id="rId3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149080"/>
                        <a:ext cx="22955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400025"/>
              </p:ext>
            </p:extLst>
          </p:nvPr>
        </p:nvGraphicFramePr>
        <p:xfrm>
          <a:off x="2195736" y="2852936"/>
          <a:ext cx="1466578" cy="88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0" name="Equation" r:id="rId5" imgW="660240" imgH="393480" progId="Equation.3">
                  <p:embed/>
                </p:oleObj>
              </mc:Choice>
              <mc:Fallback>
                <p:oleObj name="Equation" r:id="rId5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852936"/>
                        <a:ext cx="1466578" cy="884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669500"/>
              </p:ext>
            </p:extLst>
          </p:nvPr>
        </p:nvGraphicFramePr>
        <p:xfrm>
          <a:off x="755576" y="4221088"/>
          <a:ext cx="19097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1" name="Equation" r:id="rId7" imgW="1002960" imgH="393480" progId="Equation.3">
                  <p:embed/>
                </p:oleObj>
              </mc:Choice>
              <mc:Fallback>
                <p:oleObj name="Equation" r:id="rId7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221088"/>
                        <a:ext cx="19097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212015"/>
              </p:ext>
            </p:extLst>
          </p:nvPr>
        </p:nvGraphicFramePr>
        <p:xfrm>
          <a:off x="3419872" y="4221088"/>
          <a:ext cx="22701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2" name="Equation" r:id="rId9" imgW="1193760" imgH="393480" progId="Equation.3">
                  <p:embed/>
                </p:oleObj>
              </mc:Choice>
              <mc:Fallback>
                <p:oleObj name="Equation" r:id="rId9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221088"/>
                        <a:ext cx="227012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4254" y="1244016"/>
            <a:ext cx="8136904" cy="10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eaLnBrk="1" hangingPunct="1"/>
            <a:r>
              <a:rPr lang="ru-RU" altLang="en-US" kern="0" dirty="0" smtClean="0"/>
              <a:t>Точное уравнение для произвольной угла элонгации между наблюдаемым объектом и гравитирующим телом: </a:t>
            </a:r>
            <a:r>
              <a:rPr lang="en-AU" altLang="en-US" kern="0" dirty="0" smtClean="0"/>
              <a:t>Shapiro (1967), Ward (1970)</a:t>
            </a:r>
          </a:p>
          <a:p>
            <a:pPr eaLnBrk="1" hangingPunct="1"/>
            <a:endParaRPr lang="en-AU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5686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 Example File">
  <a:themeElements>
    <a:clrScheme name="GA PPT Example File 09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PPT Example File 09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PPT Example File 09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PPT Example File 09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PPT Example File 09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PPT Example File 09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PPT Example File 09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PPT Example File 09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PPT Example File 09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PPT Example File 09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PPT Example File 09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PPT Example File 09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PPT Example File 09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PPT Example File 09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 Example File</Template>
  <TotalTime>14013</TotalTime>
  <Words>667</Words>
  <Application>Microsoft Office PowerPoint</Application>
  <PresentationFormat>On-screen Show (4:3)</PresentationFormat>
  <Paragraphs>116</Paragraphs>
  <Slides>30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GA Example File</vt:lpstr>
      <vt:lpstr>GA White Pages</vt:lpstr>
      <vt:lpstr>GA Internal Title Slide</vt:lpstr>
      <vt:lpstr>GA Blue Pages</vt:lpstr>
      <vt:lpstr>Equation</vt:lpstr>
      <vt:lpstr>SPW 12.0 Graph</vt:lpstr>
      <vt:lpstr>Результаты наблюдений по программе Rua в 2017-2018 гг</vt:lpstr>
      <vt:lpstr>1. Тестирование ОТО</vt:lpstr>
      <vt:lpstr>PowerPoint Presentation</vt:lpstr>
      <vt:lpstr>Экспериментальные проверки ОТО  (1919)</vt:lpstr>
      <vt:lpstr>Экспедиция 1922 года</vt:lpstr>
      <vt:lpstr>Экспедиция 1922 года</vt:lpstr>
      <vt:lpstr>Экспедиция 1922 года</vt:lpstr>
      <vt:lpstr>Экспериментальные проверки ОТО  (Mikhailov, 1959; Brune, 1976 (Texas team)</vt:lpstr>
      <vt:lpstr>Формулы для проверки ОТО </vt:lpstr>
      <vt:lpstr>Экспериментальные проверки ОТО (РСДБ)</vt:lpstr>
      <vt:lpstr>PowerPoint Presentation</vt:lpstr>
      <vt:lpstr>Экспериментальные проверки ОТО</vt:lpstr>
      <vt:lpstr>Задача</vt:lpstr>
      <vt:lpstr>Борьба с мифами</vt:lpstr>
      <vt:lpstr>PowerPoint Presentation</vt:lpstr>
      <vt:lpstr>Сессия AUA020 (1 May 2017)</vt:lpstr>
      <vt:lpstr>Сессия AUA020 (1 May 2017)</vt:lpstr>
      <vt:lpstr>Результаты</vt:lpstr>
      <vt:lpstr>Оценивание PPN параметра γ</vt:lpstr>
      <vt:lpstr>Публикация</vt:lpstr>
      <vt:lpstr>Бонус – моделирование Солнечной короны</vt:lpstr>
      <vt:lpstr>Дальнейшие варианты</vt:lpstr>
      <vt:lpstr>PowerPoint Presentation</vt:lpstr>
      <vt:lpstr>PowerPoint Presentation</vt:lpstr>
      <vt:lpstr>PowerPoint Presentation</vt:lpstr>
      <vt:lpstr>Публикация</vt:lpstr>
      <vt:lpstr>PowerPoint Presentation</vt:lpstr>
      <vt:lpstr>PowerPoint Presentation</vt:lpstr>
      <vt:lpstr>Дальнейшие варианты</vt:lpstr>
      <vt:lpstr>Вопросы?</vt:lpstr>
    </vt:vector>
  </TitlesOfParts>
  <Company>Geoscience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Title</dc:title>
  <dc:creator>Geoscience Australia</dc:creator>
  <cp:lastModifiedBy>Titov Oleg</cp:lastModifiedBy>
  <cp:revision>296</cp:revision>
  <dcterms:created xsi:type="dcterms:W3CDTF">2013-08-30T03:43:29Z</dcterms:created>
  <dcterms:modified xsi:type="dcterms:W3CDTF">2018-08-23T05:32:58Z</dcterms:modified>
</cp:coreProperties>
</file>