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8" r:id="rId2"/>
    <p:sldId id="434" r:id="rId3"/>
    <p:sldId id="460" r:id="rId4"/>
    <p:sldId id="437" r:id="rId5"/>
    <p:sldId id="462" r:id="rId6"/>
    <p:sldId id="404" r:id="rId7"/>
    <p:sldId id="406" r:id="rId8"/>
    <p:sldId id="489" r:id="rId9"/>
    <p:sldId id="495" r:id="rId10"/>
    <p:sldId id="476" r:id="rId11"/>
    <p:sldId id="493" r:id="rId12"/>
    <p:sldId id="509" r:id="rId13"/>
    <p:sldId id="496" r:id="rId14"/>
    <p:sldId id="501" r:id="rId15"/>
    <p:sldId id="503" r:id="rId16"/>
    <p:sldId id="443" r:id="rId17"/>
    <p:sldId id="483" r:id="rId18"/>
    <p:sldId id="497" r:id="rId19"/>
    <p:sldId id="485" r:id="rId20"/>
    <p:sldId id="480" r:id="rId21"/>
    <p:sldId id="487" r:id="rId22"/>
    <p:sldId id="457" r:id="rId23"/>
    <p:sldId id="455" r:id="rId24"/>
  </p:sldIdLst>
  <p:sldSz cx="10080625" cy="7559675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0099"/>
    <a:srgbClr val="FFFF00"/>
    <a:srgbClr val="99CC00"/>
    <a:srgbClr val="66FF33"/>
    <a:srgbClr val="FF99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1" autoAdjust="0"/>
  </p:normalViewPr>
  <p:slideViewPr>
    <p:cSldViewPr>
      <p:cViewPr>
        <p:scale>
          <a:sx n="103" d="100"/>
          <a:sy n="103" d="100"/>
        </p:scale>
        <p:origin x="-186" y="21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9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51"/>
        <p:guide pos="18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D129FDA-13B3-4A69-9944-7F55589B932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9244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ru-RU" altLang="ru-RU" smtClean="0"/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995363"/>
            <a:ext cx="4527550" cy="3395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6638" y="4724400"/>
            <a:ext cx="4725987" cy="3770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72940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CD16FE4-31EF-40D5-8E0A-4DEF3111F60F}" type="slidenum">
              <a:rPr lang="it-IT" altLang="ru-RU"/>
              <a:pPr/>
              <a:t>1</a:t>
            </a:fld>
            <a:endParaRPr lang="it-IT" altLang="ru-RU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481142E-E7CF-4DBD-93A7-3A6E5C713BCF}" type="slidenum">
              <a:rPr lang="it-IT" altLang="ru-RU"/>
              <a:pPr/>
              <a:t>19</a:t>
            </a:fld>
            <a:endParaRPr lang="it-IT" altLang="ru-RU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74742268-57BB-4390-BC63-35A6256B6DB7}" type="slidenum">
              <a:rPr lang="it-IT" altLang="ru-RU" sz="1200">
                <a:solidFill>
                  <a:srgbClr val="000000"/>
                </a:solidFill>
                <a:latin typeface="Arial" pitchFamily="34" charset="0"/>
                <a:cs typeface="Tahoma" pitchFamily="34" charset="0"/>
              </a:rPr>
              <a:pPr algn="r"/>
              <a:t>19</a:t>
            </a:fld>
            <a:endParaRPr lang="it-IT" altLang="ru-RU" sz="1200">
              <a:solidFill>
                <a:srgbClr val="000000"/>
              </a:solidFill>
              <a:latin typeface="Arial" pitchFamily="34" charset="0"/>
              <a:cs typeface="Tahoma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42DF3CAB-B00B-4816-8C54-57910331994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67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3D1A79E-FE5B-41F4-BB6F-7E8FD5E15257}" type="slidenum">
              <a:rPr lang="it-IT" altLang="ru-RU"/>
              <a:pPr/>
              <a:t>23</a:t>
            </a:fld>
            <a:endParaRPr lang="it-IT" altLang="ru-RU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C2A3D05F-CEAB-419E-8A57-6B1782C14835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23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5D8B4FF6-9C3B-4362-8465-433025BF100C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23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4915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A755B26-CAD4-41E5-B6DC-A86045D5B4C0}" type="slidenum">
              <a:rPr lang="it-IT" altLang="ru-RU"/>
              <a:pPr/>
              <a:t>4</a:t>
            </a:fld>
            <a:endParaRPr lang="it-IT" altLang="ru-RU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257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DC689FFE-5BDC-4505-BB18-3900677B0A19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3849688" y="9428163"/>
            <a:ext cx="293211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6311E1C0-71F8-46F1-9B69-4FE96E97DD36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33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C92B894D-EF45-430A-BA1D-DBCB1864C7AA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36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46326088-307C-47AD-BB4B-4BAC55EF353C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3849688" y="9428163"/>
            <a:ext cx="29384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0DBFC60F-5FF2-4296-A86C-62E1416C18DC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3849688" y="9428163"/>
            <a:ext cx="294005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6342D4CE-3C50-4D72-8B71-967A14AF0643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3849688" y="9428163"/>
            <a:ext cx="29416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9BF40342-285A-4EA2-9F11-1880410326D8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4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8922" name="Rectangle 8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42DF3CAB-B00B-4816-8C54-5791033199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60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5946805-9AD3-455E-9357-27054EC55EF4}" type="slidenum">
              <a:rPr lang="it-IT" altLang="ru-RU"/>
              <a:pPr/>
              <a:t>6</a:t>
            </a:fld>
            <a:endParaRPr lang="it-IT" alt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257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087FDB02-0024-4083-894C-04AD4E5AD8F2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3849688" y="9428163"/>
            <a:ext cx="293211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A75C7CD3-1528-4B9D-9023-CD61B4CB24B7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49688" y="9428163"/>
            <a:ext cx="29337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B647DE5D-4848-4304-9627-E7971E207FE4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368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9FF3E96D-94A2-4BD4-97ED-3ED52D2B107C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3849688" y="9428163"/>
            <a:ext cx="29384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EF2CE155-C72D-4223-8FD8-D8326F4DBDCB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849688" y="9428163"/>
            <a:ext cx="294005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38907558-3F82-476A-8EC7-55B0D2884D73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6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994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54587" cy="3717925"/>
          </a:xfrm>
        </p:spPr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79450" y="4714875"/>
            <a:ext cx="5434013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E082AE6-1E81-43E2-8FCF-0CC087433ACB}" type="slidenum">
              <a:rPr lang="it-IT" altLang="ru-RU"/>
              <a:pPr/>
              <a:t>7</a:t>
            </a:fld>
            <a:endParaRPr lang="it-IT" altLang="ru-RU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257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6B0BF638-2B7C-40D6-A813-A95B611BB474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7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49688" y="9428163"/>
            <a:ext cx="2932112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A7DEB2FC-E290-4A9A-92CB-E3AAD8491811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7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409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43475" cy="3708400"/>
          </a:xfrm>
        </p:spPr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79450" y="4714875"/>
            <a:ext cx="5426075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42DF3CAB-B00B-4816-8C54-57910331994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67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42DF3CAB-B00B-4816-8C54-57910331994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60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D8E700-375A-46AE-AC31-CDFD63436E5A}" type="slidenum">
              <a:rPr lang="it-IT" altLang="ru-RU">
                <a:latin typeface="Arial" pitchFamily="34" charset="0"/>
                <a:cs typeface="Tahoma" pitchFamily="34" charset="0"/>
              </a:rPr>
              <a:pPr/>
              <a:t>17</a:t>
            </a:fld>
            <a:endParaRPr lang="it-IT" altLang="ru-RU">
              <a:latin typeface="Arial" pitchFamily="34" charset="0"/>
              <a:cs typeface="Tahoma" pitchFamily="34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3D178C88-B1F3-45F1-BCB6-B503390722C2}" type="slidenum">
              <a:rPr lang="it-IT" altLang="ru-RU" sz="1200">
                <a:solidFill>
                  <a:srgbClr val="000000"/>
                </a:solidFill>
                <a:cs typeface="Tahoma" pitchFamily="34" charset="0"/>
              </a:rPr>
              <a:pPr algn="r"/>
              <a:t>17</a:t>
            </a:fld>
            <a:endParaRPr lang="it-IT" altLang="ru-RU" sz="1200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</p:spPr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42DF3CAB-B00B-4816-8C54-57910331994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6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5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9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3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3633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8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0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1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809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019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0213" indent="-323850" algn="l" defTabSz="457200" rtl="0" eaLnBrk="0" fontAlgn="base" hangingPunct="0">
        <a:spcBef>
          <a:spcPct val="0"/>
        </a:spcBef>
        <a:spcAft>
          <a:spcPts val="1400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57200" rtl="0" eaLnBrk="0" fontAlgn="base" hangingPunct="0">
        <a:spcBef>
          <a:spcPct val="0"/>
        </a:spcBef>
        <a:spcAft>
          <a:spcPts val="1113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3813" indent="-215900" algn="l" defTabSz="457200" rtl="0" eaLnBrk="0" fontAlgn="base" hangingPunct="0">
        <a:spcBef>
          <a:spcPct val="0"/>
        </a:spcBef>
        <a:spcAft>
          <a:spcPts val="838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5613" indent="-214313" algn="l" defTabSz="457200" rtl="0" eaLnBrk="0" fontAlgn="base" hangingPunct="0">
        <a:spcBef>
          <a:spcPct val="0"/>
        </a:spcBef>
        <a:spcAft>
          <a:spcPts val="550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7413" indent="-219075" algn="l" defTabSz="457200" rtl="0" eaLnBrk="0" fontAlgn="base" hangingPunct="0"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4613" indent="-219075" algn="l" defTabSz="457200" rtl="0" eaLnBrk="0" fontAlgn="base" hangingPunct="0"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1813" indent="-219075" algn="l" defTabSz="457200" rtl="0" eaLnBrk="0" fontAlgn="base" hangingPunct="0"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29013" indent="-219075" algn="l" defTabSz="457200" rtl="0" eaLnBrk="0" fontAlgn="base" hangingPunct="0"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6213" indent="-219075" algn="l" defTabSz="457200" rtl="0" eaLnBrk="0" fontAlgn="base" hangingPunct="0">
        <a:spcBef>
          <a:spcPct val="0"/>
        </a:spcBef>
        <a:spcAft>
          <a:spcPts val="263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7224713" y="6884988"/>
            <a:ext cx="234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217A19A-AD47-4A9E-A57D-482698FEED09}" type="slidenum">
              <a:rPr lang="it-IT" altLang="ru-RU">
                <a:solidFill>
                  <a:srgbClr val="000000"/>
                </a:solidFill>
                <a:cs typeface="Tahoma" pitchFamily="34" charset="0"/>
              </a:rPr>
              <a:pPr/>
              <a:t>1</a:t>
            </a:fld>
            <a:endParaRPr lang="it-IT" altLang="ru-RU"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98438" y="269875"/>
            <a:ext cx="9659937" cy="203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 anchor="ctr"/>
          <a:lstStyle/>
          <a:p>
            <a: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en-US" altLang="ru-RU" sz="4400" b="1" dirty="0">
                <a:solidFill>
                  <a:srgbClr val="000000"/>
                </a:solidFill>
              </a:rPr>
              <a:t>   </a:t>
            </a:r>
            <a:r>
              <a:rPr lang="ru-RU" sz="4400" b="1" cap="all" dirty="0" smtClean="0"/>
              <a:t>Динамическая оценка массы пояса </a:t>
            </a:r>
            <a:r>
              <a:rPr lang="ru-RU" sz="4400" b="1" cap="all" dirty="0" err="1" smtClean="0"/>
              <a:t>Койпера</a:t>
            </a:r>
            <a:endParaRPr lang="ru-RU" sz="4400" b="1" cap="all" dirty="0" smtClean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68275" y="3203575"/>
            <a:ext cx="9744075" cy="2350952"/>
          </a:xfrm>
          <a:prstGeom prst="rect">
            <a:avLst/>
          </a:prstGeom>
          <a:noFill/>
          <a:ln>
            <a:noFill/>
          </a:ln>
          <a:extLst/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ru-RU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Е. В. </a:t>
            </a:r>
            <a:r>
              <a:rPr lang="ru-RU" altLang="ru-RU" sz="2800" i="1" dirty="0" err="1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Питьева</a:t>
            </a:r>
            <a:r>
              <a:rPr lang="en-US" altLang="ru-RU" sz="2800" i="1" baseline="30000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ru-RU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Н. П. </a:t>
            </a:r>
            <a:r>
              <a:rPr lang="ru-RU" altLang="ru-RU" sz="2800" i="1" dirty="0" err="1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Питьев</a:t>
            </a:r>
            <a:r>
              <a:rPr lang="en-US" altLang="ru-RU" sz="2800" i="1" baseline="30000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ru-RU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М. А. </a:t>
            </a:r>
            <a:r>
              <a:rPr lang="ru-RU" altLang="ru-RU" sz="2800" i="1" dirty="0" err="1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Бодунова</a:t>
            </a:r>
            <a:r>
              <a:rPr lang="en-US" altLang="ru-RU" sz="2800" i="1" baseline="30000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ru-RU" altLang="ru-RU" sz="2600" dirty="0" smtClean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n-US" altLang="ru-RU" sz="2600" dirty="0" smtClean="0">
                <a:solidFill>
                  <a:srgbClr val="000000"/>
                </a:solidFill>
              </a:rPr>
              <a:t>       </a:t>
            </a:r>
            <a:endParaRPr lang="ru-RU" altLang="ru-RU" sz="2600" i="1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ru-RU" sz="2800" i="1" baseline="30000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ru-RU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ИПА РАН,	г. Санкт-Петербург, Россия</a:t>
            </a:r>
          </a:p>
          <a:p>
            <a:pPr>
              <a:spcBef>
                <a:spcPts val="1200"/>
              </a:spcBef>
              <a:defRPr/>
            </a:pPr>
            <a:r>
              <a:rPr lang="en-US" altLang="ru-RU" sz="2800" i="1" baseline="30000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ru-RU" altLang="ru-RU" sz="2800" i="1" dirty="0" smtClean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СПбГУ,	г. Санкт-Петербург, Россия</a:t>
            </a:r>
          </a:p>
          <a:p>
            <a:pPr algn="l">
              <a:defRPr/>
            </a:pPr>
            <a:endParaRPr lang="ru-RU" altLang="ru-RU" sz="2600" i="1" dirty="0" smtClean="0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93" y="5490663"/>
            <a:ext cx="845983" cy="91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21" y="5544806"/>
            <a:ext cx="856729" cy="75600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89695" y="7559675"/>
            <a:ext cx="9901234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736056" y="6804173"/>
            <a:ext cx="50387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ВАК-2017, 17-23 сентября 2017 г., Ялта</a:t>
            </a:r>
            <a:endParaRPr lang="ru-RU" altLang="ru-RU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15900" y="387234"/>
            <a:ext cx="9577388" cy="670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b="1" dirty="0"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ru-RU" altLang="ru-RU" sz="2800" b="1" dirty="0" smtClean="0">
                <a:latin typeface="Lucida Sans Unicode" pitchFamily="34" charset="0"/>
                <a:cs typeface="Lucida Sans Unicode" pitchFamily="34" charset="0"/>
              </a:rPr>
              <a:t>Затем были применены две двумерные модели </a:t>
            </a:r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для получения оценки массы пояса </a:t>
            </a:r>
            <a:r>
              <a:rPr lang="ru-RU" altLang="ru-RU" sz="2800" b="1" dirty="0" err="1">
                <a:latin typeface="Lucida Sans Unicode" pitchFamily="34" charset="0"/>
                <a:cs typeface="Lucida Sans Unicode" pitchFamily="34" charset="0"/>
              </a:rPr>
              <a:t>Койпера</a:t>
            </a:r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:</a:t>
            </a:r>
          </a:p>
          <a:p>
            <a:pPr algn="l"/>
            <a:endParaRPr lang="ru-RU" altLang="ru-RU" sz="800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     - двумерная модель с равномерным распределением плотности в кольцевой зоне;</a:t>
            </a:r>
          </a:p>
          <a:p>
            <a:pPr algn="l"/>
            <a:endParaRPr lang="ru-RU" altLang="ru-RU" sz="800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     - дискретная модель, состоящая из двигающихся материальных точек.</a:t>
            </a:r>
          </a:p>
          <a:p>
            <a:pPr algn="l"/>
            <a:endParaRPr lang="ru-RU" altLang="ru-RU" sz="800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ru-RU" altLang="ru-RU" sz="2800" b="1" dirty="0">
                <a:latin typeface="Lucida Sans Unicode" pitchFamily="34" charset="0"/>
                <a:cs typeface="Lucida Sans Unicode" pitchFamily="34" charset="0"/>
              </a:rPr>
              <a:t>     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В обоих вариантах размеры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модели соответствуют наблюдаемому 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распределению основной части классических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объектов, границы определяются 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средними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расстояниями для 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орбитальным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резонансов  </a:t>
            </a:r>
            <a:r>
              <a:rPr lang="ru-RU" altLang="ru-RU" sz="27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2:3 </a:t>
            </a:r>
            <a:r>
              <a:rPr lang="ru-RU" altLang="ru-RU" sz="2700" b="1" dirty="0" smtClean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lang="ru-RU" altLang="ru-RU" sz="27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39.4 </a:t>
            </a:r>
            <a:r>
              <a:rPr lang="ru-RU" altLang="ru-RU" sz="2700" b="1" dirty="0" err="1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а.е</a:t>
            </a:r>
            <a:r>
              <a:rPr lang="ru-RU" altLang="ru-RU" sz="27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.)</a:t>
            </a:r>
            <a:r>
              <a:rPr lang="ru-RU" altLang="ru-RU" sz="26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altLang="ru-RU" sz="2600" b="1" dirty="0" smtClean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и  </a:t>
            </a:r>
            <a:r>
              <a:rPr lang="ru-RU" altLang="ru-RU" sz="27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1:2 (48.7 </a:t>
            </a:r>
            <a:r>
              <a:rPr lang="ru-RU" altLang="ru-RU" sz="2700" b="1" dirty="0" err="1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а.е</a:t>
            </a:r>
            <a:r>
              <a:rPr lang="ru-RU" altLang="ru-RU" sz="2700" b="1" dirty="0">
                <a:solidFill>
                  <a:srgbClr val="7030A0"/>
                </a:solidFill>
                <a:latin typeface="Lucida Sans Unicode" pitchFamily="34" charset="0"/>
                <a:cs typeface="Lucida Sans Unicode" pitchFamily="34" charset="0"/>
              </a:rPr>
              <a:t>)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 с движением Нептуна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algn="l"/>
            <a:endParaRPr lang="ru-RU" altLang="ru-RU" sz="1400" b="1" dirty="0">
              <a:latin typeface="Lucida Sans Unicode" pitchFamily="34" charset="0"/>
              <a:cs typeface="Lucida Sans Unicode" pitchFamily="34" charset="0"/>
            </a:endParaRPr>
          </a:p>
          <a:p>
            <a:pPr algn="l"/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      В этих границах модель включает также большую часть  классических и резонансных 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объектов, в том числе </a:t>
            </a:r>
            <a:r>
              <a:rPr lang="ru-RU" altLang="ru-RU" sz="2600" b="1" dirty="0" smtClean="0">
                <a:latin typeface="Lucida Sans Unicode" pitchFamily="34" charset="0"/>
                <a:cs typeface="Lucida Sans Unicode" pitchFamily="34" charset="0"/>
              </a:rPr>
              <a:t>класс многочисленных </a:t>
            </a:r>
            <a:r>
              <a:rPr lang="ru-RU" altLang="ru-RU" sz="2600" b="1" dirty="0" err="1">
                <a:latin typeface="Lucida Sans Unicode" pitchFamily="34" charset="0"/>
                <a:cs typeface="Lucida Sans Unicode" pitchFamily="34" charset="0"/>
              </a:rPr>
              <a:t>плутино</a:t>
            </a:r>
            <a:r>
              <a:rPr lang="ru-RU" altLang="ru-RU" sz="2600" b="1" dirty="0">
                <a:latin typeface="Lucida Sans Unicode" pitchFamily="34" charset="0"/>
                <a:cs typeface="Lucida Sans Unicod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88" y="998538"/>
            <a:ext cx="10080625" cy="6170612"/>
          </a:xfrm>
          <a:prstGeom prst="rect">
            <a:avLst/>
          </a:prstGeom>
          <a:noFill/>
        </p:spPr>
        <p:txBody>
          <a:bodyPr lIns="396828" tIns="396828" rIns="396828" bIns="396828"/>
          <a:lstStyle/>
          <a:p>
            <a:pPr>
              <a:spcBef>
                <a:spcPts val="1323"/>
              </a:spcBef>
              <a:defRPr/>
            </a:pPr>
            <a:endParaRPr lang="ru-RU" altLang="ru-RU" sz="1500" i="1" baseline="30000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214314" y="65061"/>
            <a:ext cx="9683782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356" tIns="56865" rIns="109356" bIns="56865" anchor="ctr"/>
          <a:lstStyle/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endParaRPr lang="ru-RU" altLang="ru-RU" sz="1100" b="1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endParaRPr lang="ru-RU" altLang="ru-RU" sz="14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sz="2800" b="1" dirty="0" smtClean="0">
                <a:solidFill>
                  <a:srgbClr val="000000"/>
                </a:solidFill>
              </a:rPr>
              <a:t>Двумерная модель для пояса </a:t>
            </a:r>
            <a:r>
              <a:rPr lang="ru-RU" altLang="ru-RU" sz="2800" b="1" dirty="0" err="1" smtClean="0">
                <a:solidFill>
                  <a:srgbClr val="000000"/>
                </a:solidFill>
              </a:rPr>
              <a:t>Койпера</a:t>
            </a:r>
            <a:endParaRPr lang="ru-RU" altLang="ru-RU" sz="28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endParaRPr lang="ru-RU" altLang="ru-RU" sz="8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b="1" dirty="0" smtClean="0">
                <a:solidFill>
                  <a:srgbClr val="000000"/>
                </a:solidFill>
              </a:rPr>
              <a:t>выражения</a:t>
            </a:r>
            <a:r>
              <a:rPr lang="en-US" altLang="ru-RU" b="1" dirty="0" smtClean="0">
                <a:solidFill>
                  <a:srgbClr val="000000"/>
                </a:solidFill>
              </a:rPr>
              <a:t> </a:t>
            </a:r>
            <a:r>
              <a:rPr lang="ru-RU" altLang="ru-RU" b="1" dirty="0" smtClean="0">
                <a:solidFill>
                  <a:srgbClr val="000000"/>
                </a:solidFill>
              </a:rPr>
              <a:t>для двумерного </a:t>
            </a:r>
            <a:r>
              <a:rPr lang="ru-RU" altLang="ru-RU" b="1" dirty="0">
                <a:solidFill>
                  <a:srgbClr val="000000"/>
                </a:solidFill>
              </a:rPr>
              <a:t>кругового кольца </a:t>
            </a:r>
            <a:endParaRPr lang="ru-RU" altLang="ru-RU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b="1" dirty="0" smtClean="0">
                <a:solidFill>
                  <a:srgbClr val="000000"/>
                </a:solidFill>
              </a:rPr>
              <a:t> </a:t>
            </a:r>
            <a:r>
              <a:rPr lang="ru-RU" altLang="ru-RU" b="1" dirty="0">
                <a:solidFill>
                  <a:srgbClr val="000000"/>
                </a:solidFill>
              </a:rPr>
              <a:t>(</a:t>
            </a:r>
            <a:r>
              <a:rPr lang="en-US" altLang="ru-RU" b="1" dirty="0">
                <a:solidFill>
                  <a:srgbClr val="000000"/>
                </a:solidFill>
              </a:rPr>
              <a:t>R</a:t>
            </a:r>
            <a:r>
              <a:rPr lang="en-US" altLang="ru-RU" b="1" baseline="-25000" dirty="0">
                <a:solidFill>
                  <a:srgbClr val="000000"/>
                </a:solidFill>
              </a:rPr>
              <a:t>1</a:t>
            </a:r>
            <a:r>
              <a:rPr lang="en-US" altLang="ru-RU" b="1" dirty="0">
                <a:solidFill>
                  <a:srgbClr val="000000"/>
                </a:solidFill>
              </a:rPr>
              <a:t> , R</a:t>
            </a:r>
            <a:r>
              <a:rPr lang="en-US" altLang="ru-RU" b="1" baseline="-25000" dirty="0">
                <a:solidFill>
                  <a:srgbClr val="000000"/>
                </a:solidFill>
              </a:rPr>
              <a:t>2</a:t>
            </a:r>
            <a:r>
              <a:rPr lang="en-US" altLang="ru-RU" b="1" dirty="0" smtClean="0">
                <a:solidFill>
                  <a:srgbClr val="000000"/>
                </a:solidFill>
              </a:rPr>
              <a:t>)</a:t>
            </a:r>
            <a:r>
              <a:rPr lang="ru-RU" altLang="ru-RU" b="1" dirty="0" smtClean="0">
                <a:solidFill>
                  <a:srgbClr val="000000"/>
                </a:solidFill>
              </a:rPr>
              <a:t>    при</a:t>
            </a:r>
            <a:r>
              <a:rPr lang="en-US" altLang="ru-RU" b="1" dirty="0" smtClean="0">
                <a:solidFill>
                  <a:srgbClr val="000000"/>
                </a:solidFill>
              </a:rPr>
              <a:t>  </a:t>
            </a:r>
            <a:r>
              <a:rPr lang="en-US" altLang="ru-RU" b="1" dirty="0">
                <a:solidFill>
                  <a:srgbClr val="000000"/>
                </a:solidFill>
              </a:rPr>
              <a:t>r &lt; R</a:t>
            </a:r>
            <a:r>
              <a:rPr lang="en-US" altLang="ru-RU" b="1" baseline="-25000" dirty="0">
                <a:solidFill>
                  <a:srgbClr val="000000"/>
                </a:solidFill>
              </a:rPr>
              <a:t>1</a:t>
            </a:r>
            <a:br>
              <a:rPr lang="en-US" altLang="ru-RU" b="1" baseline="-25000" dirty="0">
                <a:solidFill>
                  <a:srgbClr val="000000"/>
                </a:solidFill>
              </a:rPr>
            </a:br>
            <a:endParaRPr lang="en-US" altLang="ru-RU" b="1" baseline="-25000" dirty="0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76243" y="1849438"/>
            <a:ext cx="93646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9356" tIns="56865" rIns="109356" bIns="56865" anchor="ctr"/>
          <a:lstStyle/>
          <a:p>
            <a:pPr algn="l"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</a:rPr>
              <a:t>      Если ввести обозначения                                             , 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</a:rPr>
              <a:t>то  тогда  гравитационный 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потенциал:</a:t>
            </a:r>
            <a:r>
              <a:rPr lang="it-IT" altLang="ru-RU" sz="21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it-IT" altLang="ru-RU" sz="21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5" y="1882775"/>
            <a:ext cx="23018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5" y="2652714"/>
            <a:ext cx="9144064" cy="105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4289425"/>
            <a:ext cx="9339262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8600" y="6010275"/>
            <a:ext cx="959805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9356" tIns="56865" rIns="109356" bIns="56865" anchor="ctr"/>
          <a:lstStyle/>
          <a:p>
            <a:pPr algn="l"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где  </a:t>
            </a:r>
            <a:r>
              <a:rPr lang="en-US" altLang="ru-RU" sz="2100" b="1" i="1" dirty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altLang="ru-RU" sz="2100" b="1" dirty="0">
                <a:solidFill>
                  <a:srgbClr val="000000"/>
                </a:solidFill>
                <a:latin typeface="Times New Roman" pitchFamily="18" charset="0"/>
              </a:rPr>
              <a:t>  - </a:t>
            </a:r>
            <a:r>
              <a:rPr lang="it-IT" altLang="ru-RU" sz="21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гипергеометрическая функция от 4-х аргументов.</a:t>
            </a:r>
            <a:endParaRPr lang="en-US" altLang="ru-RU" sz="21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sz="2100" b="1" dirty="0">
                <a:solidFill>
                  <a:srgbClr val="7030A0"/>
                </a:solidFill>
                <a:latin typeface="Times New Roman" pitchFamily="18" charset="0"/>
              </a:rPr>
              <a:t>Ускорение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 направлено радиально и </a:t>
            </a:r>
            <a:r>
              <a:rPr lang="ru-RU" altLang="ru-RU" sz="2100" b="1" dirty="0">
                <a:solidFill>
                  <a:srgbClr val="FF0000"/>
                </a:solidFill>
                <a:latin typeface="Times New Roman" pitchFamily="18" charset="0"/>
              </a:rPr>
              <a:t>уменьшает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 центральное притяжение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1" y="3640138"/>
            <a:ext cx="9593296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9356" tIns="56865" rIns="109356" bIns="56865" anchor="ctr"/>
          <a:lstStyle/>
          <a:p>
            <a:pPr algn="l">
              <a:tabLst>
                <a:tab pos="0" algn="l"/>
                <a:tab pos="541338" algn="l"/>
                <a:tab pos="1087438" algn="l"/>
                <a:tab pos="1633538" algn="l"/>
                <a:tab pos="2179638" algn="l"/>
                <a:tab pos="2725738" algn="l"/>
                <a:tab pos="3271838" algn="l"/>
                <a:tab pos="3817938" algn="l"/>
                <a:tab pos="4364038" algn="l"/>
                <a:tab pos="4910138" algn="l"/>
                <a:tab pos="5454650" algn="l"/>
                <a:tab pos="6000750" algn="l"/>
                <a:tab pos="6546850" algn="l"/>
                <a:tab pos="7092950" algn="l"/>
                <a:tab pos="7639050" algn="l"/>
                <a:tab pos="8185150" algn="l"/>
                <a:tab pos="8731250" algn="l"/>
                <a:tab pos="9277350" algn="l"/>
                <a:tab pos="9823450" algn="l"/>
                <a:tab pos="10367963" algn="l"/>
                <a:tab pos="10914063" algn="l"/>
              </a:tabLst>
            </a:pPr>
            <a:r>
              <a:rPr lang="ru-RU" altLang="ru-RU" sz="2100" b="1" dirty="0" smtClean="0">
                <a:solidFill>
                  <a:srgbClr val="000000"/>
                </a:solidFill>
                <a:latin typeface="Times New Roman" pitchFamily="18" charset="0"/>
              </a:rPr>
              <a:t>и ускорения</a:t>
            </a:r>
            <a:r>
              <a:rPr lang="ru-RU" altLang="ru-RU" sz="21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it-IT" altLang="ru-RU" sz="21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54000" y="350838"/>
            <a:ext cx="9572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Главным из эффектов гравитационного влияния пояса Койпера на движение планеты является прямая прецессия орбиты под действием суммарного притяжения тел пояса.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25438" y="18970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52413"/>
            <a:r>
              <a:rPr lang="ru-RU" sz="2800" b="1" dirty="0">
                <a:latin typeface="Times New Roman" pitchFamily="18" charset="0"/>
                <a:ea typeface="SFRM1200"/>
                <a:cs typeface="Times New Roman" pitchFamily="18" charset="0"/>
              </a:rPr>
              <a:t>Смещение перигелия планет </a:t>
            </a:r>
          </a:p>
          <a:p>
            <a:pPr indent="252413"/>
            <a:r>
              <a:rPr lang="ru-RU" sz="2800" b="1" dirty="0">
                <a:latin typeface="Times New Roman" pitchFamily="18" charset="0"/>
                <a:ea typeface="SFRM1200"/>
                <a:cs typeface="Times New Roman" pitchFamily="18" charset="0"/>
              </a:rPr>
              <a:t>от кольца массой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ea typeface="SFRM1200"/>
                <a:cs typeface="Times New Roman" pitchFamily="18" charset="0"/>
              </a:rPr>
              <a:t>𝑚= 0.02𝑀</a:t>
            </a:r>
            <a:r>
              <a:rPr lang="ru-RU" sz="2800" b="1" baseline="-30000" dirty="0">
                <a:solidFill>
                  <a:srgbClr val="7030A0"/>
                </a:solidFill>
                <a:latin typeface="Times New Roman" pitchFamily="18" charset="0"/>
                <a:ea typeface="SFRM1200"/>
                <a:cs typeface="Times New Roman" pitchFamily="18" charset="0"/>
              </a:rPr>
              <a:t>⊕ </a:t>
            </a:r>
            <a:r>
              <a:rPr lang="ru-RU" sz="2800" b="1" baseline="-30000" dirty="0">
                <a:latin typeface="Times New Roman" pitchFamily="18" charset="0"/>
                <a:ea typeface="SFRM1200"/>
                <a:cs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  <a:ea typeface="SFRM1200"/>
                <a:cs typeface="Times New Roman" pitchFamily="18" charset="0"/>
              </a:rPr>
              <a:t>за 100 лет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93033"/>
              </p:ext>
            </p:extLst>
          </p:nvPr>
        </p:nvGraphicFramePr>
        <p:xfrm>
          <a:off x="325438" y="3127375"/>
          <a:ext cx="9144000" cy="3724275"/>
        </p:xfrm>
        <a:graphic>
          <a:graphicData uri="http://schemas.openxmlformats.org/drawingml/2006/table">
            <a:tbl>
              <a:tblPr/>
              <a:tblGrid>
                <a:gridCol w="1990725"/>
                <a:gridCol w="2152650"/>
                <a:gridCol w="2214562"/>
                <a:gridCol w="2786063"/>
              </a:tblGrid>
              <a:tr h="1244600"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Планета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= 43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SFRM1200"/>
                          <a:cs typeface="Times New Roman" pitchFamily="18" charset="0"/>
                        </a:rPr>
                        <a:t>а.е.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= 44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SFRM1200"/>
                          <a:cs typeface="Times New Roman" pitchFamily="18" charset="0"/>
                        </a:rPr>
                        <a:t>а.е.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= 39.4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а.е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.,           </a:t>
                      </a:r>
                    </a:p>
                    <a:p>
                      <a:pPr marL="0" marR="0" lvl="0" indent="250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= 47.8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SFRM1200"/>
                          <a:cs typeface="Times New Roman" pitchFamily="18" charset="0"/>
                        </a:rPr>
                        <a:t>а.е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SFRM120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Юпитер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Сатурн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0″.0091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2508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Нептун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0″.0437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0″.0376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508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0″.0432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7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3966" y="2208201"/>
          <a:ext cx="9501254" cy="35719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17377"/>
                <a:gridCol w="2549117"/>
                <a:gridCol w="2471870"/>
                <a:gridCol w="2162890"/>
              </a:tblGrid>
              <a:tr h="168207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Эфемериды</a:t>
                      </a: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кольца</a:t>
                      </a: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пояса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Койпера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</a:t>
                      </a: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/>
                </a:tc>
              </a:tr>
              <a:tr h="526639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13631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EPM2016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двумерное кольцо</a:t>
                      </a: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(1.45 ± 0.40)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(2.28 ± 0.43)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et al., 2017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2660" y="350813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6" charset="0"/>
              </a:rPr>
              <a:t>Динамические оценки массы пояса</a:t>
            </a: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6" charset="0"/>
              </a:rPr>
              <a:t>при моделировании двумерным кольцом </a:t>
            </a:r>
            <a:endParaRPr lang="ru-RU" altLang="ru-RU" sz="28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4819" y="1795454"/>
            <a:ext cx="10080621" cy="6170371"/>
          </a:xfrm>
          <a:prstGeom prst="rect">
            <a:avLst/>
          </a:prstGeom>
          <a:noFill/>
        </p:spPr>
        <p:txBody>
          <a:bodyPr wrap="square" lIns="371304" tIns="371304" rIns="371304" bIns="371304" rtlCol="0" anchor="t" anchorCtr="0">
            <a:noAutofit/>
          </a:bodyPr>
          <a:lstStyle/>
          <a:p>
            <a:endParaRPr lang="ru-RU" altLang="ru-RU" i="1" baseline="30000" dirty="0" smtClean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254336" y="7160020"/>
            <a:ext cx="2352146" cy="402482"/>
          </a:xfrm>
          <a:prstGeom prst="rect">
            <a:avLst/>
          </a:prstGeom>
        </p:spPr>
        <p:txBody>
          <a:bodyPr lIns="94311" tIns="47156" rIns="94311" bIns="47156"/>
          <a:lstStyle/>
          <a:p>
            <a:fld id="{8ECBF996-986E-4E57-9FF9-8AF140F1F1A6}" type="slidenum">
              <a:rPr lang="ru-RU" sz="1700" smtClean="0"/>
              <a:pPr/>
              <a:t>14</a:t>
            </a:fld>
            <a:endParaRPr lang="ru-RU" sz="17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65061"/>
            <a:ext cx="10127038" cy="7451093"/>
          </a:xfrm>
          <a:prstGeom prst="rect">
            <a:avLst/>
          </a:prstGeom>
        </p:spPr>
        <p:txBody>
          <a:bodyPr wrap="square" lIns="94311" tIns="47156" rIns="94311" bIns="47156">
            <a:spAutoFit/>
          </a:bodyPr>
          <a:lstStyle/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Дискретная вращающаяся модель</a:t>
            </a:r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Предыдущие модели для пояса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Койпера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учета дополнительного общего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гравитационного влияния пояса обладали недостатком при учете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влияния планет на пояс, поскольку такая модель должна была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смещаться в целом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не соответствует реальному взаимодействию планеты и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двигающихся тел пояса. Чтобы избежать этого недостатка,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использована в настоящей работе </a:t>
            </a:r>
          </a:p>
          <a:p>
            <a:pPr algn="l"/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дискретная вращающаяся модель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Пояс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Койпера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смоделирован системой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точек, расположенных в плоскости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эклиптики на трех круговых линиях и двигающихся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круговым орбитам. Крайние линии соответствуют 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границам основной части классических объектов пояса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Койпера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1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=39.4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а.е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21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=48.7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а.е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На них располагалось по 40 точек. Третья линия соответствовала положению «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пояса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Bannister et al., 2016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1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en-US" sz="21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44 au)</a:t>
            </a:r>
          </a:p>
          <a:p>
            <a:pPr algn="l"/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ней было 80 материальных точек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Начальные скорости  точек соответствовали круговому движению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имели одинаковые массы. Суммарная масса модели была параметром и определялась из наблюдательных данных движения планет.</a:t>
            </a:r>
            <a:endPara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Динамическая оценка массы пояса </a:t>
            </a:r>
            <a:r>
              <a:rPr lang="ru-RU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Койпера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найдена на основе 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EPM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эфемерид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822" y="2331480"/>
            <a:ext cx="2416526" cy="216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5575"/>
            <a:ext cx="1008062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Эфемериды </a:t>
            </a:r>
            <a:r>
              <a:rPr lang="en-US" sz="2200" b="1" dirty="0" smtClean="0"/>
              <a:t>EPM2017</a:t>
            </a:r>
            <a:r>
              <a:rPr lang="ru-RU" sz="2200" b="1" dirty="0" smtClean="0"/>
              <a:t> ─</a:t>
            </a:r>
            <a:r>
              <a:rPr lang="en-US" sz="2200" b="1" dirty="0" smtClean="0"/>
              <a:t> </a:t>
            </a:r>
            <a:r>
              <a:rPr lang="ru-RU" sz="2200" b="1" dirty="0" smtClean="0"/>
              <a:t>новая версия эфемерид ИПА РАН</a:t>
            </a:r>
            <a:r>
              <a:rPr lang="en-US" sz="2200" b="1" dirty="0" smtClean="0"/>
              <a:t> </a:t>
            </a:r>
            <a:endParaRPr lang="ru-RU" sz="2200" b="1" dirty="0" smtClean="0"/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Основные изменения по сравнению с EPM2013 касаются следующего: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 используется переработанная версия программного комплекса ЭРА </a:t>
            </a:r>
            <a:r>
              <a:rPr lang="en-US" sz="1800" b="1" dirty="0" smtClean="0">
                <a:ea typeface="Verdana" pitchFamily="34" charset="0"/>
                <a:cs typeface="Verdana" pitchFamily="34" charset="0"/>
              </a:rPr>
              <a:t>  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(ЭРА-8) (Pavlov, </a:t>
            </a:r>
            <a:r>
              <a:rPr lang="ru-RU" sz="1800" b="1" dirty="0" err="1" smtClean="0">
                <a:ea typeface="Verdana" pitchFamily="34" charset="0"/>
                <a:cs typeface="Verdana" pitchFamily="34" charset="0"/>
              </a:rPr>
              <a:t>Skripnichenko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, 2014);</a:t>
            </a:r>
            <a:r>
              <a:rPr lang="en-US" sz="1800" b="1" dirty="0" smtClean="0">
                <a:ea typeface="Verdana" pitchFamily="34" charset="0"/>
                <a:cs typeface="Verdana" pitchFamily="34" charset="0"/>
              </a:rPr>
              <a:t> </a:t>
            </a:r>
            <a:endParaRPr lang="ru-RU" sz="1800" b="1" dirty="0" smtClean="0"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новая модель </a:t>
            </a:r>
            <a:r>
              <a:rPr lang="ru-RU" sz="1800" b="1" dirty="0" err="1" smtClean="0">
                <a:ea typeface="Verdana" pitchFamily="34" charset="0"/>
                <a:cs typeface="Verdana" pitchFamily="34" charset="0"/>
              </a:rPr>
              <a:t>орбитально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-вращательного движения Луны (Pavlov, </a:t>
            </a:r>
            <a:r>
              <a:rPr lang="ru-RU" sz="1800" b="1" dirty="0" err="1" smtClean="0">
                <a:ea typeface="Verdana" pitchFamily="34" charset="0"/>
                <a:cs typeface="Verdana" pitchFamily="34" charset="0"/>
              </a:rPr>
              <a:t>Williams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ru-RU" sz="1800" b="1" dirty="0" err="1" smtClean="0">
                <a:ea typeface="Verdana" pitchFamily="34" charset="0"/>
                <a:cs typeface="Verdana" pitchFamily="34" charset="0"/>
              </a:rPr>
              <a:t>Suvorkin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, 2016);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 астрономическая единица была зафиксирована в системе СИ на значении, равном 149597870700</a:t>
            </a:r>
            <a:r>
              <a:rPr lang="en-US" sz="1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м в соответствии с резолюцией B2 XXVIII Генеральной ассамблеи МАС (2012 г.), а гравитационная постоянная Солнца (GM</a:t>
            </a:r>
            <a:r>
              <a:rPr lang="en-US" altLang="ru-RU" sz="1800" b="1" baseline="-190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Θ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) определяется из наблюдений;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Эффект </a:t>
            </a:r>
            <a:r>
              <a:rPr lang="ru-RU" sz="1800" b="1" dirty="0" err="1" smtClean="0">
                <a:ea typeface="Verdana" pitchFamily="34" charset="0"/>
                <a:cs typeface="Verdana" pitchFamily="34" charset="0"/>
              </a:rPr>
              <a:t>Лензе-Тирринга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 был включен в моделирование движения планет;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увеличилось число наблюдений -- всего использовано около 800 тысяч позиционных наблюдений планет и космических аппаратов (1913-2015 гг.), включая новые данные от КА </a:t>
            </a:r>
            <a:r>
              <a:rPr lang="ru-RU" sz="1800" b="1" dirty="0" err="1">
                <a:ea typeface="Verdana" pitchFamily="34" charset="0"/>
                <a:cs typeface="Verdana" pitchFamily="34" charset="0"/>
              </a:rPr>
              <a:t>Cassini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 и MESSENGER;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обновлены и уточнены данные по ряду астероидов и ТНО, в частности, использованы новые значения масс, полученные при сближениях космического аппарата </a:t>
            </a:r>
            <a:r>
              <a:rPr lang="ru-RU" sz="1800" b="1" dirty="0" err="1">
                <a:ea typeface="Verdana" pitchFamily="34" charset="0"/>
                <a:cs typeface="Verdana" pitchFamily="34" charset="0"/>
              </a:rPr>
              <a:t>Dawn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 с Вестой и Церерой, а также двойных или имеющих</a:t>
            </a:r>
            <a:r>
              <a:rPr lang="en-US" sz="1800" b="1" dirty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спутники астероидов и тел ТНО;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планетная часть EPM2013 была обновлена добавлением в динамическую модель Солнечной системы двумерных кольца астероидов (EPM2015) и пояса </a:t>
            </a:r>
            <a:r>
              <a:rPr lang="ru-RU" sz="1800" b="1" dirty="0" err="1">
                <a:ea typeface="Verdana" pitchFamily="34" charset="0"/>
                <a:cs typeface="Verdana" pitchFamily="34" charset="0"/>
              </a:rPr>
              <a:t>Койпера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 (EPM2016), 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а 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для EPM2017 - двух дискретных вращающихся колец для Главного пояса астероидов и пояса </a:t>
            </a:r>
            <a:r>
              <a:rPr lang="ru-RU" sz="1800" b="1" dirty="0" err="1">
                <a:ea typeface="Verdana" pitchFamily="34" charset="0"/>
                <a:cs typeface="Verdana" pitchFamily="34" charset="0"/>
              </a:rPr>
              <a:t>Койпера</a:t>
            </a:r>
            <a:r>
              <a:rPr lang="ru-RU" sz="1800" b="1" dirty="0">
                <a:ea typeface="Verdana" pitchFamily="34" charset="0"/>
                <a:cs typeface="Verdana" pitchFamily="34" charset="0"/>
              </a:rPr>
              <a:t> и включением их в совместное </a:t>
            </a: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интегрирование;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800" b="1" dirty="0" smtClean="0">
                <a:ea typeface="Verdana" pitchFamily="34" charset="0"/>
                <a:cs typeface="Verdana" pitchFamily="34" charset="0"/>
              </a:rPr>
              <a:t>наибольшие 30 ТНО были включены в совместное интегрирование, их массы из движения их спутников или диаметров и плотностей.</a:t>
            </a:r>
            <a:endParaRPr lang="en-US" sz="1800" b="1" dirty="0"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sz="1800" dirty="0">
              <a:ea typeface="Verdana" pitchFamily="34" charset="0"/>
              <a:cs typeface="Verdana" pitchFamily="34" charset="0"/>
            </a:endParaRPr>
          </a:p>
          <a:p>
            <a:pPr algn="l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48875"/>
              </p:ext>
            </p:extLst>
          </p:nvPr>
        </p:nvGraphicFramePr>
        <p:xfrm>
          <a:off x="287338" y="1403350"/>
          <a:ext cx="9577386" cy="5501523"/>
        </p:xfrm>
        <a:graphic>
          <a:graphicData uri="http://schemas.openxmlformats.org/drawingml/2006/table">
            <a:tbl>
              <a:tblPr/>
              <a:tblGrid>
                <a:gridCol w="2141984"/>
                <a:gridCol w="1602557"/>
                <a:gridCol w="1872271"/>
                <a:gridCol w="1944282"/>
                <a:gridCol w="2016292"/>
              </a:tblGrid>
              <a:tr h="53815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Планеты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Радарные наблюдения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Оптические наблюдения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Интервал </a:t>
                      </a: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наблюд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Число норм. мест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Интервал </a:t>
                      </a: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наблюд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Число </a:t>
                      </a: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наблюд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Mercury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*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1964-20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570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Venus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1961-201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3799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Mars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1965-2015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9245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Jupiter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+4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sat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1973-1997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51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1914-2013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4866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Saturn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*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+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sat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1979-20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187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1913-2013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6455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Uranus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+4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sat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1986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1914-2013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2550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Neptune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+1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sat.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1989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1913-2013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2404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Pluto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——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1914-2013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16674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1961-2015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54858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1913-2013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72929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9" name="Прямоугольник 3"/>
          <p:cNvSpPr>
            <a:spLocks noChangeArrowheads="1"/>
          </p:cNvSpPr>
          <p:nvPr/>
        </p:nvSpPr>
        <p:spPr bwMode="auto">
          <a:xfrm>
            <a:off x="1511300" y="466725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000000"/>
                </a:solidFill>
                <a:latin typeface="Arial Black" pitchFamily="34" charset="0"/>
              </a:rPr>
              <a:t>Использованные наблюдения</a:t>
            </a:r>
            <a:endParaRPr lang="ru-RU" altLang="ru-RU" sz="2800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68275" y="922338"/>
            <a:ext cx="9744075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/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900" b="1" dirty="0">
                <a:solidFill>
                  <a:srgbClr val="000000"/>
                </a:solidFill>
                <a:latin typeface="Times New Roman" pitchFamily="18" charset="0"/>
              </a:rPr>
              <a:t>       Из оценки массы  кольца  ТНО: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9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3100" b="1" dirty="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n-US" altLang="ru-RU" sz="3200" b="1" dirty="0" err="1">
                <a:solidFill>
                  <a:srgbClr val="990099"/>
                </a:solidFill>
                <a:latin typeface="Times New Roman" pitchFamily="18" charset="0"/>
              </a:rPr>
              <a:t>M</a:t>
            </a:r>
            <a:r>
              <a:rPr lang="en-US" altLang="ru-RU" sz="3200" b="1" baseline="-25000" dirty="0" err="1">
                <a:solidFill>
                  <a:srgbClr val="990099"/>
                </a:solidFill>
                <a:latin typeface="Times New Roman" pitchFamily="18" charset="0"/>
              </a:rPr>
              <a:t>ring</a:t>
            </a:r>
            <a:r>
              <a:rPr lang="en-US" altLang="ru-RU" sz="3200" b="1" baseline="-250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= (</a:t>
            </a:r>
            <a:r>
              <a:rPr lang="en-US" altLang="ru-RU" sz="3200" b="1" dirty="0" smtClean="0">
                <a:solidFill>
                  <a:srgbClr val="990099"/>
                </a:solidFill>
                <a:latin typeface="Times New Roman" pitchFamily="18" charset="0"/>
              </a:rPr>
              <a:t>1.15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± 0.32) · 10</a:t>
            </a:r>
            <a:r>
              <a:rPr lang="en-US" altLang="ru-RU" sz="3200" b="1" baseline="30000" dirty="0">
                <a:solidFill>
                  <a:srgbClr val="990099"/>
                </a:solidFill>
                <a:latin typeface="Times New Roman" pitchFamily="18" charset="0"/>
              </a:rPr>
              <a:t>−2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ru-RU" sz="3200" b="1" baseline="-19000" dirty="0">
                <a:solidFill>
                  <a:srgbClr val="990099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⊕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ru-RU" altLang="ru-RU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900" b="1" dirty="0">
                <a:solidFill>
                  <a:srgbClr val="000000"/>
                </a:solidFill>
                <a:latin typeface="Times New Roman" pitchFamily="18" charset="0"/>
              </a:rPr>
              <a:t> и известных масс 3</a:t>
            </a:r>
            <a:r>
              <a:rPr lang="en-US" altLang="ru-RU" sz="2900" b="1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altLang="ru-RU" sz="2900" b="1" dirty="0">
                <a:solidFill>
                  <a:srgbClr val="000000"/>
                </a:solidFill>
                <a:latin typeface="Times New Roman" pitchFamily="18" charset="0"/>
              </a:rPr>
              <a:t> крупнейших ТНО и Плутона + </a:t>
            </a:r>
            <a:r>
              <a:rPr lang="ru-RU" altLang="ru-RU" sz="2900" b="1" dirty="0" smtClean="0">
                <a:solidFill>
                  <a:srgbClr val="000000"/>
                </a:solidFill>
                <a:latin typeface="Times New Roman" pitchFamily="18" charset="0"/>
              </a:rPr>
              <a:t>Харона</a:t>
            </a:r>
            <a:r>
              <a:rPr lang="en-US" altLang="ru-RU" sz="2900" b="1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ru-RU" altLang="ru-RU" sz="29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ru-RU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en-US" altLang="ru-RU" sz="2800" b="1" dirty="0">
                <a:solidFill>
                  <a:srgbClr val="990099"/>
                </a:solidFill>
                <a:latin typeface="Times New Roman" pitchFamily="18" charset="0"/>
              </a:rPr>
              <a:t>       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M</a:t>
            </a:r>
            <a:r>
              <a:rPr lang="en-US" altLang="ru-RU" sz="3200" b="1" baseline="-25000" dirty="0">
                <a:solidFill>
                  <a:srgbClr val="990099"/>
                </a:solidFill>
                <a:latin typeface="Times New Roman" pitchFamily="18" charset="0"/>
              </a:rPr>
              <a:t>31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= (0.84 ± 0.13) · 10</a:t>
            </a:r>
            <a:r>
              <a:rPr lang="en-US" altLang="ru-RU" sz="3200" b="1" baseline="30000" dirty="0">
                <a:solidFill>
                  <a:srgbClr val="990099"/>
                </a:solidFill>
                <a:latin typeface="Times New Roman" pitchFamily="18" charset="0"/>
              </a:rPr>
              <a:t>−2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ru-RU" sz="3200" b="1" baseline="-19000" dirty="0">
                <a:solidFill>
                  <a:srgbClr val="990099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⊕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900" b="1" dirty="0">
                <a:solidFill>
                  <a:srgbClr val="000000"/>
                </a:solidFill>
                <a:latin typeface="Times New Roman" pitchFamily="18" charset="0"/>
              </a:rPr>
              <a:t>получаем </a:t>
            </a:r>
            <a:r>
              <a:rPr lang="ru-RU" altLang="ru-RU" sz="2900" b="1" u="sng" dirty="0">
                <a:solidFill>
                  <a:srgbClr val="000000"/>
                </a:solidFill>
                <a:latin typeface="Times New Roman" pitchFamily="18" charset="0"/>
              </a:rPr>
              <a:t>оценку общей массы  всех ТНО</a:t>
            </a:r>
            <a:r>
              <a:rPr lang="en-US" altLang="ru-RU" sz="29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31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        </a:t>
            </a:r>
            <a:r>
              <a:rPr lang="en-US" altLang="ru-RU" sz="3200" b="1" dirty="0" err="1">
                <a:solidFill>
                  <a:srgbClr val="990099"/>
                </a:solidFill>
                <a:latin typeface="Times New Roman" pitchFamily="18" charset="0"/>
              </a:rPr>
              <a:t>M</a:t>
            </a:r>
            <a:r>
              <a:rPr lang="en-US" altLang="ru-RU" sz="3200" b="1" baseline="-25000" dirty="0" err="1">
                <a:solidFill>
                  <a:srgbClr val="990099"/>
                </a:solidFill>
                <a:latin typeface="Times New Roman" pitchFamily="18" charset="0"/>
              </a:rPr>
              <a:t>belt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 = </a:t>
            </a:r>
            <a:r>
              <a:rPr lang="en-US" altLang="ru-RU" sz="3200" b="1" dirty="0" smtClean="0">
                <a:solidFill>
                  <a:srgbClr val="990099"/>
                </a:solidFill>
                <a:latin typeface="Times New Roman" pitchFamily="18" charset="0"/>
              </a:rPr>
              <a:t>(1.99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± </a:t>
            </a:r>
            <a:r>
              <a:rPr lang="en-US" altLang="ru-RU" sz="3200" b="1" dirty="0" smtClean="0">
                <a:solidFill>
                  <a:srgbClr val="990099"/>
                </a:solidFill>
                <a:latin typeface="Times New Roman" pitchFamily="18" charset="0"/>
              </a:rPr>
              <a:t>0.35)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· 10</a:t>
            </a:r>
            <a:r>
              <a:rPr lang="en-US" altLang="ru-RU" sz="3200" b="1" baseline="30000" dirty="0">
                <a:solidFill>
                  <a:srgbClr val="990099"/>
                </a:solidFill>
                <a:latin typeface="Times New Roman" pitchFamily="18" charset="0"/>
              </a:rPr>
              <a:t>−2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ru-RU" sz="3200" b="1" baseline="-19000" dirty="0">
                <a:solidFill>
                  <a:srgbClr val="990099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32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224713" y="6884988"/>
            <a:ext cx="234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FDE588C-88AD-4A93-A829-31148044708A}" type="slidenum">
              <a:rPr lang="it-IT" altLang="ru-RU">
                <a:solidFill>
                  <a:srgbClr val="000000"/>
                </a:solidFill>
                <a:cs typeface="Tahoma" pitchFamily="34" charset="0"/>
              </a:rPr>
              <a:pPr/>
              <a:t>17</a:t>
            </a:fld>
            <a:endParaRPr lang="it-IT" altLang="ru-RU">
              <a:solidFill>
                <a:srgbClr val="0000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40253"/>
              </p:ext>
            </p:extLst>
          </p:nvPr>
        </p:nvGraphicFramePr>
        <p:xfrm>
          <a:off x="120392" y="1636697"/>
          <a:ext cx="9777704" cy="5048943"/>
        </p:xfrm>
        <a:graphic>
          <a:graphicData uri="http://schemas.openxmlformats.org/drawingml/2006/table">
            <a:tbl>
              <a:tblPr/>
              <a:tblGrid>
                <a:gridCol w="2491390"/>
                <a:gridCol w="2500538"/>
                <a:gridCol w="2448272"/>
                <a:gridCol w="2337504"/>
              </a:tblGrid>
              <a:tr h="69917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Эфемериды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кольца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kumimoji="0" lang="en-US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пояса </a:t>
                      </a: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Койпера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25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EPM2008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2010a, 2010b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66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(1.67 ± 0.83)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2013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66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(1.08 ± 0.59)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2014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66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EPM2016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двумерное кольцо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(1.45 ± 0.40)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(2.28 ± 0.43)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et al., 2017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66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EPM2017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дискретная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вращающаяся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(1.15 ± 0.32)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(1.99 ± 0.35)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18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kumimoji="0" lang="en-US" alt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</a:t>
                      </a: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this paper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25404" y="708003"/>
            <a:ext cx="9501254" cy="479954"/>
          </a:xfrm>
          <a:prstGeom prst="rect">
            <a:avLst/>
          </a:prstGeom>
        </p:spPr>
        <p:txBody>
          <a:bodyPr wrap="square" lIns="94311" tIns="47156" rIns="94311" bIns="47156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результатов по разным моделям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4294967295"/>
          </p:nvPr>
        </p:nvSpPr>
        <p:spPr>
          <a:xfrm>
            <a:off x="7241151" y="7135466"/>
            <a:ext cx="2352146" cy="402482"/>
          </a:xfrm>
          <a:prstGeom prst="rect">
            <a:avLst/>
          </a:prstGeom>
        </p:spPr>
        <p:txBody>
          <a:bodyPr lIns="94311" tIns="47156" rIns="94311" bIns="47156"/>
          <a:lstStyle/>
          <a:p>
            <a:fld id="{8ECBF996-986E-4E57-9FF9-8AF140F1F1A6}" type="slidenum">
              <a:rPr lang="ru-RU" sz="1700" smtClean="0"/>
              <a:pPr/>
              <a:t>18</a:t>
            </a:fld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1542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7224713" y="6884988"/>
            <a:ext cx="234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5A43744-A214-4338-B8B9-DEB5DCB93F97}" type="slidenum">
              <a:rPr lang="it-IT" altLang="ru-RU">
                <a:solidFill>
                  <a:srgbClr val="000000"/>
                </a:solidFill>
                <a:latin typeface="Arial" pitchFamily="34" charset="0"/>
                <a:cs typeface="Tahoma" pitchFamily="34" charset="0"/>
              </a:rPr>
              <a:pPr/>
              <a:t>19</a:t>
            </a:fld>
            <a:endParaRPr lang="it-IT" altLang="ru-RU">
              <a:solidFill>
                <a:srgbClr val="000000"/>
              </a:solidFill>
              <a:latin typeface="Arial" pitchFamily="34" charset="0"/>
              <a:cs typeface="Tahoma" pitchFamily="34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58763" y="65062"/>
            <a:ext cx="9744075" cy="57150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 dirty="0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Гипотеза  9-й </a:t>
            </a:r>
            <a:r>
              <a:rPr lang="en-US" altLang="ru-RU" sz="4000" b="1" dirty="0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 п</a:t>
            </a:r>
            <a:r>
              <a:rPr lang="ru-RU" altLang="ru-RU" sz="4000" b="1" dirty="0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л</a:t>
            </a:r>
            <a:r>
              <a:rPr lang="en-US" altLang="ru-RU" sz="4000" b="1" dirty="0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а</a:t>
            </a:r>
            <a:r>
              <a:rPr lang="ru-RU" altLang="ru-RU" sz="4000" b="1" dirty="0" err="1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неты</a:t>
            </a:r>
            <a:r>
              <a:rPr lang="ru-RU" altLang="ru-RU" sz="4000" b="1" dirty="0">
                <a:solidFill>
                  <a:srgbClr val="000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68275" y="850879"/>
            <a:ext cx="9659938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600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     По распределению орбитальных элементов некоторых крупных объектов пояса </a:t>
            </a:r>
            <a:r>
              <a:rPr lang="ru-RU" altLang="ru-RU" sz="2600" dirty="0" err="1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Койпера</a:t>
            </a:r>
            <a:r>
              <a:rPr lang="ru-RU" altLang="ru-RU" sz="2600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астрономы  </a:t>
            </a: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Константин </a:t>
            </a:r>
            <a:r>
              <a:rPr lang="ru-RU" altLang="ru-RU" sz="2600" b="1" dirty="0" err="1">
                <a:solidFill>
                  <a:srgbClr val="C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Батыгин</a:t>
            </a: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</a:t>
            </a:r>
            <a:r>
              <a:rPr lang="ru-RU" altLang="ru-RU" sz="2600" dirty="0">
                <a:solidFill>
                  <a:srgbClr val="C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и</a:t>
            </a:r>
            <a:r>
              <a:rPr lang="ru-RU" altLang="ru-RU" sz="2600" b="1" dirty="0">
                <a:solidFill>
                  <a:srgbClr val="C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Майкл Браун</a:t>
            </a:r>
            <a:r>
              <a:rPr lang="ru-RU" altLang="ru-RU" sz="2600" b="1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</a:t>
            </a:r>
            <a:r>
              <a:rPr lang="ru-RU" altLang="ru-RU" sz="2600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из Калифорнийского технологического института высказали предположение о существовании в Солнечной системе крупной </a:t>
            </a:r>
            <a:r>
              <a:rPr lang="ru-RU" altLang="ru-RU" sz="2600" dirty="0" err="1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транс-нептуновой</a:t>
            </a:r>
            <a:r>
              <a:rPr lang="ru-RU" altLang="ru-RU" sz="2600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</a:t>
            </a:r>
            <a:r>
              <a:rPr lang="ru-RU" altLang="ru-RU" sz="2600" b="1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планеты</a:t>
            </a:r>
            <a:r>
              <a:rPr lang="ru-RU" altLang="ru-RU" sz="2600" dirty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Lucida Sans Unicode" pitchFamily="34" charset="0"/>
              </a:rPr>
              <a:t> с массой и размерами  примерно равными Нептуну.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966" y="3851275"/>
            <a:ext cx="95726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ru-RU" dirty="0" smtClean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</a:rPr>
              <a:t>Konstantin </a:t>
            </a:r>
            <a:r>
              <a:rPr lang="en-US" altLang="ru-RU" dirty="0" err="1" smtClean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</a:rPr>
              <a:t>Batygin</a:t>
            </a:r>
            <a:r>
              <a:rPr lang="en-US" altLang="ru-RU" dirty="0" smtClean="0">
                <a:solidFill>
                  <a:srgbClr val="C00000"/>
                </a:solidFill>
                <a:latin typeface="Times New Roman" pitchFamily="18" charset="0"/>
                <a:ea typeface="SimSun" pitchFamily="2" charset="-122"/>
              </a:rPr>
              <a:t>, Michael E. Brown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“Evidence for a Distant Giant Planet in the Solar System”,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Astronomical Journal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2, article id. 22, 12 pp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endParaRPr lang="ru-RU" altLang="ru-RU" sz="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 существование планеты указывает анализ возмущений, которые испытывают тела из пояса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Расчеты показали, что возможная планета вращается вокруг Солнца на расстоянии </a:t>
            </a:r>
            <a:r>
              <a:rPr lang="ru-RU" altLang="ru-RU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20 орбит Нептуна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масса ее в 10 раз больше массы Земли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 силу такой удаленности от Солнца планета не видна и делает полный оборот вокруг Солнца за 10–20 тыс. лет.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68275" y="708025"/>
            <a:ext cx="97440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/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en-US" altLang="ru-RU" sz="2600" dirty="0">
                <a:solidFill>
                  <a:srgbClr val="000000"/>
                </a:solidFill>
              </a:rPr>
              <a:t>  </a:t>
            </a:r>
            <a:r>
              <a:rPr lang="ru-RU" altLang="ru-RU" sz="2600" dirty="0">
                <a:solidFill>
                  <a:srgbClr val="000000"/>
                </a:solidFill>
              </a:rPr>
              <a:t>    </a:t>
            </a:r>
            <a:r>
              <a:rPr lang="ru-RU" altLang="ru-RU" sz="2600" b="1" dirty="0">
                <a:solidFill>
                  <a:srgbClr val="000000"/>
                </a:solidFill>
              </a:rPr>
              <a:t>Пояс </a:t>
            </a:r>
            <a:r>
              <a:rPr lang="ru-RU" altLang="ru-RU" sz="2600" b="1" dirty="0" err="1">
                <a:solidFill>
                  <a:srgbClr val="000000"/>
                </a:solidFill>
              </a:rPr>
              <a:t>Койпера</a:t>
            </a:r>
            <a:r>
              <a:rPr lang="ru-RU" altLang="ru-RU" sz="2600" dirty="0">
                <a:solidFill>
                  <a:srgbClr val="000000"/>
                </a:solidFill>
              </a:rPr>
              <a:t> расположен за орбитой </a:t>
            </a:r>
            <a:r>
              <a:rPr lang="ru-RU" altLang="ru-RU" sz="2600" dirty="0" smtClean="0">
                <a:solidFill>
                  <a:srgbClr val="000000"/>
                </a:solidFill>
              </a:rPr>
              <a:t>Нептуна, </a:t>
            </a:r>
            <a:r>
              <a:rPr lang="ru-RU" altLang="ru-RU" sz="2600" dirty="0">
                <a:solidFill>
                  <a:srgbClr val="000000"/>
                </a:solidFill>
              </a:rPr>
              <a:t>число открытых и подтвержденных объектов превышает 1,5 тысячи.</a:t>
            </a:r>
            <a:endParaRPr lang="en-US" altLang="ru-RU" sz="2600" dirty="0">
              <a:solidFill>
                <a:srgbClr val="000000"/>
              </a:solidFill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600" dirty="0">
              <a:solidFill>
                <a:srgbClr val="000000"/>
              </a:solidFill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600" dirty="0">
              <a:solidFill>
                <a:srgbClr val="000000"/>
              </a:solidFill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600" dirty="0">
                <a:solidFill>
                  <a:srgbClr val="000000"/>
                </a:solidFill>
              </a:rPr>
              <a:t>Первый объект пояса </a:t>
            </a:r>
            <a:r>
              <a:rPr lang="ru-RU" altLang="ru-RU" sz="2600" dirty="0" err="1">
                <a:solidFill>
                  <a:srgbClr val="000000"/>
                </a:solidFill>
              </a:rPr>
              <a:t>Койпера</a:t>
            </a:r>
            <a:r>
              <a:rPr lang="ru-RU" altLang="ru-RU" sz="2600" dirty="0">
                <a:solidFill>
                  <a:srgbClr val="000000"/>
                </a:solidFill>
              </a:rPr>
              <a:t> диаметром около 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600" dirty="0">
                <a:solidFill>
                  <a:srgbClr val="000000"/>
                </a:solidFill>
              </a:rPr>
              <a:t>280 км был открыт в 1992 г. и получил обозначение </a:t>
            </a:r>
          </a:p>
          <a:p>
            <a: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600" b="1" dirty="0">
                <a:solidFill>
                  <a:srgbClr val="000000"/>
                </a:solidFill>
              </a:rPr>
              <a:t>1992 QB1</a:t>
            </a:r>
            <a:r>
              <a:rPr lang="ru-RU" altLang="ru-RU" sz="2600" dirty="0">
                <a:solidFill>
                  <a:srgbClr val="000000"/>
                </a:solidFill>
              </a:rPr>
              <a:t>.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6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600" i="1" dirty="0" err="1">
                <a:solidFill>
                  <a:srgbClr val="C00000"/>
                </a:solidFill>
              </a:rPr>
              <a:t>David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Jewitt</a:t>
            </a:r>
            <a:r>
              <a:rPr lang="ru-RU" altLang="ru-RU" sz="2600" i="1" dirty="0">
                <a:solidFill>
                  <a:srgbClr val="C00000"/>
                </a:solidFill>
              </a:rPr>
              <a:t>, </a:t>
            </a:r>
            <a:r>
              <a:rPr lang="ru-RU" altLang="ru-RU" sz="2600" i="1" dirty="0" err="1">
                <a:solidFill>
                  <a:srgbClr val="C00000"/>
                </a:solidFill>
              </a:rPr>
              <a:t>Jane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Luu</a:t>
            </a:r>
            <a:r>
              <a:rPr lang="ru-RU" altLang="ru-RU" sz="2600" i="1" dirty="0">
                <a:solidFill>
                  <a:srgbClr val="C00000"/>
                </a:solidFill>
              </a:rPr>
              <a:t>. </a:t>
            </a:r>
            <a:r>
              <a:rPr lang="ru-RU" altLang="ru-RU" sz="2600" i="1" dirty="0" err="1">
                <a:solidFill>
                  <a:srgbClr val="C00000"/>
                </a:solidFill>
              </a:rPr>
              <a:t>Discovery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of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the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candidate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Kuiper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  <a:r>
              <a:rPr lang="ru-RU" altLang="ru-RU" sz="2600" i="1" dirty="0" err="1">
                <a:solidFill>
                  <a:srgbClr val="C00000"/>
                </a:solidFill>
              </a:rPr>
              <a:t>belt</a:t>
            </a:r>
            <a:r>
              <a:rPr lang="ru-RU" altLang="ru-RU" sz="2600" i="1" dirty="0">
                <a:solidFill>
                  <a:srgbClr val="C00000"/>
                </a:solidFill>
              </a:rPr>
              <a:t> </a:t>
            </a:r>
          </a:p>
          <a:p>
            <a: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600" i="1" dirty="0" err="1">
                <a:solidFill>
                  <a:srgbClr val="C00000"/>
                </a:solidFill>
              </a:rPr>
              <a:t>object</a:t>
            </a:r>
            <a:r>
              <a:rPr lang="ru-RU" altLang="ru-RU" sz="2600" i="1" dirty="0">
                <a:solidFill>
                  <a:srgbClr val="C00000"/>
                </a:solidFill>
              </a:rPr>
              <a:t> 1992 QB1. </a:t>
            </a:r>
            <a:r>
              <a:rPr lang="ru-RU" altLang="ru-RU" sz="2600" i="1" dirty="0" err="1">
                <a:solidFill>
                  <a:srgbClr val="C00000"/>
                </a:solidFill>
              </a:rPr>
              <a:t>Nature</a:t>
            </a:r>
            <a:r>
              <a:rPr lang="ru-RU" altLang="ru-RU" sz="2600" i="1" dirty="0">
                <a:solidFill>
                  <a:srgbClr val="C00000"/>
                </a:solidFill>
              </a:rPr>
              <a:t> (1992)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ru-RU" altLang="ru-RU" sz="2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389304"/>
            <a:ext cx="10255316" cy="6170371"/>
          </a:xfrm>
          <a:prstGeom prst="rect">
            <a:avLst/>
          </a:prstGeom>
          <a:noFill/>
        </p:spPr>
        <p:txBody>
          <a:bodyPr wrap="square" lIns="371304" tIns="371304" rIns="371304" bIns="371304" rtlCol="0" anchor="t" anchorCtr="0">
            <a:noAutofit/>
          </a:bodyPr>
          <a:lstStyle/>
          <a:p>
            <a:pPr>
              <a:lnSpc>
                <a:spcPts val="0"/>
              </a:lnSpc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ru-RU" sz="25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a</a:t>
            </a:r>
            <a:r>
              <a:rPr lang="en-US" altLang="ru-RU" sz="2500" i="1" baseline="-250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5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 700 AU</a:t>
            </a:r>
            <a:r>
              <a:rPr lang="en-US" alt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altLang="ru-RU" sz="2500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e</a:t>
            </a:r>
            <a:r>
              <a:rPr lang="en-US" altLang="ru-RU" sz="2500" i="1" baseline="-25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5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= 0.6</a:t>
            </a:r>
            <a:r>
              <a:rPr lang="en-US" alt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just"/>
            <a:r>
              <a:rPr lang="en-US" altLang="ru-RU" sz="2500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           m</a:t>
            </a:r>
            <a:r>
              <a:rPr lang="en-US" altLang="ru-RU" sz="2500" i="1" baseline="-25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ru-RU" sz="25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altLang="ru-RU" sz="25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ru-RU" sz="25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500" baseline="-25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alt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inclination</a:t>
            </a:r>
            <a:r>
              <a:rPr lang="ru-RU" alt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5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500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  <a:r>
              <a:rPr lang="ru-RU" altLang="ru-RU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en-US" sz="25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7256796" y="7157196"/>
            <a:ext cx="2352146" cy="402482"/>
          </a:xfrm>
          <a:prstGeom prst="rect">
            <a:avLst/>
          </a:prstGeom>
        </p:spPr>
        <p:txBody>
          <a:bodyPr lIns="94311" tIns="47156" rIns="94311" bIns="47156"/>
          <a:lstStyle/>
          <a:p>
            <a:fld id="{72E069E2-3995-4F67-B668-7E335EA9049A}" type="slidenum">
              <a:rPr lang="ru-RU" sz="1700" smtClean="0"/>
              <a:pPr/>
              <a:t>20</a:t>
            </a:fld>
            <a:endParaRPr lang="ru-RU" sz="17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294" y="1279507"/>
            <a:ext cx="4966226" cy="257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7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254000" y="279400"/>
            <a:ext cx="96440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Расстояния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гипотетической планеты от Солнца,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которых ускорения на планеты от пояса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 «9-й планеты»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равны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масса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9-й планеты 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10 M</a:t>
            </a:r>
            <a:r>
              <a:rPr lang="en-US" altLang="ru-RU" sz="2800" b="1" baseline="-190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⊕</a:t>
            </a:r>
            <a:r>
              <a:rPr lang="ru-RU" altLang="ru-RU" sz="2800" b="1" baseline="-19000" dirty="0">
                <a:solidFill>
                  <a:srgbClr val="990099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масса пояса  m=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0.02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800" b="1" baseline="-19000" dirty="0"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⊕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54596"/>
              </p:ext>
            </p:extLst>
          </p:nvPr>
        </p:nvGraphicFramePr>
        <p:xfrm>
          <a:off x="1367904" y="1979637"/>
          <a:ext cx="6719888" cy="2805111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3359944"/>
                <a:gridCol w="3359944"/>
              </a:tblGrid>
              <a:tr h="5183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Планета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</a:rPr>
                        <a:t>а.е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36" marB="45736"/>
                </a:tc>
              </a:tr>
              <a:tr h="4573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Нептун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440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</a:tr>
              <a:tr h="4573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Уран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515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</a:tr>
              <a:tr h="4573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Сатурн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540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</a:tr>
              <a:tr h="4573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Юпитер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545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</a:tr>
              <a:tr h="4573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Марс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550</a:t>
                      </a:r>
                      <a:endParaRPr lang="ru-RU" sz="2400" dirty="0"/>
                    </a:p>
                  </a:txBody>
                  <a:tcPr marL="91433" marR="91433" marT="45736" marB="45736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1" y="4787949"/>
            <a:ext cx="100806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работах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Fienga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2016;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Iorio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L. 2014,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Folkner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2016,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Millholland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найдено, что если крупная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9-я  планеты существует, она должна находится в районе афелия орбиты 800-1000 а.е. (из влияния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гипотической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планеты на движение Сатурна).  Однако, на таком расстоянии гравитационное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возмущение планет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пояса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превосходит ее возмущение. Поэтому необходимо сначала необходимо учесть влияние пояса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а потом искать 9-ую планету.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-72256" y="279400"/>
            <a:ext cx="9970319" cy="84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массы пояса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Солнечной системе была выполнена на основе новой версии планетной теории EPM2017 с использованием около 800 тысяч позиционных наблюдений планет и космических аппаратов (1913-2015 гг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и переходу к  дискретному  вращающемуся кольцу пояса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учету массы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31 наибольших 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3200" b="1" dirty="0" err="1">
                <a:solidFill>
                  <a:srgbClr val="990099"/>
                </a:solidFill>
                <a:latin typeface="Times New Roman" pitchFamily="18" charset="0"/>
              </a:rPr>
              <a:t>M</a:t>
            </a:r>
            <a:r>
              <a:rPr lang="en-US" altLang="ru-RU" sz="3200" b="1" baseline="-25000" dirty="0" err="1">
                <a:solidFill>
                  <a:srgbClr val="990099"/>
                </a:solidFill>
                <a:latin typeface="Times New Roman" pitchFamily="18" charset="0"/>
              </a:rPr>
              <a:t>belt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 = </a:t>
            </a:r>
            <a:r>
              <a:rPr lang="en-US" altLang="ru-RU" sz="3200" b="1" dirty="0" smtClean="0">
                <a:solidFill>
                  <a:srgbClr val="990099"/>
                </a:solidFill>
                <a:latin typeface="Times New Roman" pitchFamily="18" charset="0"/>
              </a:rPr>
              <a:t>(1.99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± </a:t>
            </a:r>
            <a:r>
              <a:rPr lang="en-US" altLang="ru-RU" sz="3200" b="1" dirty="0" smtClean="0">
                <a:solidFill>
                  <a:srgbClr val="990099"/>
                </a:solidFill>
                <a:latin typeface="Times New Roman" pitchFamily="18" charset="0"/>
              </a:rPr>
              <a:t>0.35) 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</a:rPr>
              <a:t>· 10</a:t>
            </a:r>
            <a:r>
              <a:rPr lang="en-US" altLang="ru-RU" sz="3200" b="1" baseline="30000" dirty="0">
                <a:solidFill>
                  <a:srgbClr val="990099"/>
                </a:solidFill>
                <a:latin typeface="Times New Roman" pitchFamily="18" charset="0"/>
              </a:rPr>
              <a:t>−2</a:t>
            </a:r>
            <a:r>
              <a:rPr lang="en-US" altLang="ru-RU" sz="3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ru-RU" sz="3200" b="1" baseline="-19000" dirty="0">
                <a:solidFill>
                  <a:srgbClr val="990099"/>
                </a:solidFill>
                <a:latin typeface="Times New Roman" pitchFamily="18" charset="0"/>
                <a:ea typeface="Cambria Math" pitchFamily="18" charset="0"/>
                <a:cs typeface="Cambria Math" pitchFamily="18" charset="0"/>
              </a:rPr>
              <a:t>⊕ </a:t>
            </a:r>
            <a:r>
              <a:rPr lang="en-US" altLang="ru-RU" sz="3200" b="1" baseline="30000" dirty="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en-US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Это приводит к лучшему представлению наблюдений и уменьшению ошибки определения общей массы Пояса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Общее возмущение от пояса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планеты сравнимо по величине с возмущающим гравитационным влиянием гипотетической планеты массой 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10 M</a:t>
            </a:r>
            <a:r>
              <a:rPr lang="en-US" altLang="ru-RU" b="1" baseline="-19000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⊕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При расстояниях больше 800 а.е., соответствующих для предполагаемого положения планеты в районе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афелия,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притяжение пояса превосходит в несколько раз.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Поэтому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следует как можно точнее учесть при обработке наблюдений гравитационное влияние пояса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Койпера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только затем исследовать остаточные невязки для оценки возможного влияния далекой крупной планеты.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7598977" y="6993364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15E0678F-FA87-491E-A7F1-01E237C851A2}" type="slidenum">
              <a:rPr lang="it-IT" altLang="ru-RU" sz="1500">
                <a:solidFill>
                  <a:srgbClr val="000000"/>
                </a:solidFill>
              </a:rPr>
              <a:pPr algn="r"/>
              <a:t>23</a:t>
            </a:fld>
            <a:endParaRPr lang="it-IT" altLang="ru-RU" sz="1500">
              <a:solidFill>
                <a:srgbClr val="000000"/>
              </a:solidFill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468438" y="2111375"/>
            <a:ext cx="6827837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4138"/>
              </a:spcBef>
            </a:pPr>
            <a:r>
              <a:rPr lang="ru-RU" altLang="ru-RU" sz="6600" b="1" i="1">
                <a:solidFill>
                  <a:srgbClr val="000066"/>
                </a:solidFill>
                <a:latin typeface="Times New Roman" pitchFamily="18" charset="0"/>
              </a:rPr>
              <a:t>Спасибо </a:t>
            </a:r>
          </a:p>
          <a:p>
            <a:pPr>
              <a:spcBef>
                <a:spcPts val="4138"/>
              </a:spcBef>
            </a:pPr>
            <a:r>
              <a:rPr lang="ru-RU" altLang="ru-RU" sz="6600" b="1" i="1">
                <a:solidFill>
                  <a:srgbClr val="000066"/>
                </a:solidFill>
                <a:latin typeface="Times New Roman" pitchFamily="18" charset="0"/>
              </a:rPr>
              <a:t>за внимание  !</a:t>
            </a:r>
          </a:p>
        </p:txBody>
      </p:sp>
      <p:pic>
        <p:nvPicPr>
          <p:cNvPr id="4" name="Picture 9" descr="IPALOG"/>
          <p:cNvPicPr>
            <a:picLocks noChangeAspect="1" noChangeArrowheads="1"/>
          </p:cNvPicPr>
          <p:nvPr/>
        </p:nvPicPr>
        <p:blipFill>
          <a:blip r:embed="rId3">
            <a:lum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2"/>
            <a:ext cx="1285970" cy="125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315" y="3"/>
            <a:ext cx="1305309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59992" y="6808698"/>
            <a:ext cx="5776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ВАК-2017, 17-23 сентября 2017 г., Ялта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4925"/>
            <a:ext cx="7516813" cy="752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7224713" y="6884988"/>
            <a:ext cx="2344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D82D0CA-A31F-41E5-9870-FCA8E0D39DB6}" type="slidenum">
              <a:rPr lang="it-IT" altLang="ru-RU">
                <a:solidFill>
                  <a:srgbClr val="FFFFFF"/>
                </a:solidFill>
              </a:rPr>
              <a:pPr/>
              <a:t>4</a:t>
            </a:fld>
            <a:endParaRPr lang="it-IT" altLang="ru-RU">
              <a:solidFill>
                <a:srgbClr val="FFFFFF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04825" y="6884988"/>
            <a:ext cx="23479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FDB9982-8A17-46E2-A065-DA123D704B3E}" type="datetime1">
              <a:rPr lang="ru-RU" altLang="ru-RU">
                <a:solidFill>
                  <a:srgbClr val="FFFFFF"/>
                </a:solidFill>
              </a:rPr>
              <a:pPr/>
              <a:t>05.09.2017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9049" y="0"/>
            <a:ext cx="10061575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49604" rIns="99207" bIns="49604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  <a:tab pos="99044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Полагают, что тела пояса </a:t>
            </a:r>
            <a:r>
              <a:rPr lang="ru-RU" altLang="ru-RU" sz="2000" b="1" dirty="0" err="1">
                <a:solidFill>
                  <a:srgbClr val="000000"/>
                </a:solidFill>
                <a:cs typeface="Times New Roman" pitchFamily="18" charset="0"/>
              </a:rPr>
              <a:t>Койпера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 представляют собой ледяные тела (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CH</a:t>
            </a:r>
            <a:r>
              <a:rPr lang="en-US" altLang="ru-RU" sz="2000" b="1" baseline="-25000" dirty="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, H</a:t>
            </a:r>
            <a:r>
              <a:rPr lang="en-US" altLang="ru-RU" sz="2000" b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0, NH</a:t>
            </a:r>
            <a:r>
              <a:rPr lang="en-US" altLang="ru-RU" sz="2000" b="1" baseline="-2500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, CO</a:t>
            </a:r>
            <a:r>
              <a:rPr lang="en-US" altLang="ru-RU" sz="2000" b="1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со средней плотностью 15-2 г</a:t>
            </a:r>
            <a:r>
              <a:rPr lang="en-US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см</a:t>
            </a:r>
            <a:r>
              <a:rPr lang="en-US" altLang="ru-RU" sz="2000" b="1" baseline="30000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US" alt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ru-RU" altLang="ru-RU" sz="2000" b="1" dirty="0">
                <a:solidFill>
                  <a:srgbClr val="000000"/>
                </a:solidFill>
              </a:rPr>
              <a:t>Все </a:t>
            </a:r>
            <a:r>
              <a:rPr lang="ru-RU" altLang="ru-RU" sz="2000" b="1" dirty="0" err="1">
                <a:solidFill>
                  <a:srgbClr val="000000"/>
                </a:solidFill>
              </a:rPr>
              <a:t>транснептуновые</a:t>
            </a:r>
            <a:r>
              <a:rPr lang="ru-RU" altLang="ru-RU" sz="2000" b="1" dirty="0">
                <a:solidFill>
                  <a:srgbClr val="000000"/>
                </a:solidFill>
              </a:rPr>
              <a:t> объекты обращаются вокруг Солнца в прямом направлении (как большие планеты). </a:t>
            </a: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endParaRPr lang="en-US" altLang="ru-RU" sz="20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</a:pPr>
            <a:r>
              <a:rPr lang="en-US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     </a:t>
            </a:r>
            <a:r>
              <a:rPr lang="ru-RU" altLang="ru-RU" sz="2000" b="1" dirty="0" err="1">
                <a:solidFill>
                  <a:srgbClr val="C00000"/>
                </a:solidFill>
                <a:cs typeface="Times New Roman" pitchFamily="18" charset="0"/>
              </a:rPr>
              <a:t>Jewitt</a:t>
            </a:r>
            <a:r>
              <a:rPr lang="en-US" altLang="ru-RU" sz="2000" b="1" dirty="0">
                <a:solidFill>
                  <a:srgbClr val="C00000"/>
                </a:solidFill>
                <a:cs typeface="Times New Roman" pitchFamily="18" charset="0"/>
              </a:rPr>
              <a:t> et al.</a:t>
            </a:r>
            <a:r>
              <a:rPr lang="ru-RU" altLang="ru-RU" sz="2000" b="1" dirty="0">
                <a:solidFill>
                  <a:srgbClr val="C00000"/>
                </a:solidFill>
                <a:cs typeface="Times New Roman" pitchFamily="18" charset="0"/>
              </a:rPr>
              <a:t> 1998 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разделили объекты пояса </a:t>
            </a:r>
            <a:r>
              <a:rPr lang="ru-RU" altLang="ru-RU" sz="2000" b="1" dirty="0" err="1">
                <a:solidFill>
                  <a:srgbClr val="000000"/>
                </a:solidFill>
                <a:cs typeface="Times New Roman" pitchFamily="18" charset="0"/>
              </a:rPr>
              <a:t>Койпера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ru-RU" sz="2000" b="1" dirty="0">
                <a:solidFill>
                  <a:srgbClr val="000000"/>
                </a:solidFill>
                <a:cs typeface="Times New Roman" pitchFamily="18" charset="0"/>
              </a:rPr>
              <a:t>KBO</a:t>
            </a: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) на три основных динамических класса</a:t>
            </a:r>
            <a:r>
              <a:rPr lang="ru-RU" alt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altLang="ru-RU" sz="2200" dirty="0" smtClean="0">
                <a:solidFill>
                  <a:srgbClr val="000000"/>
                </a:solidFill>
              </a:rPr>
              <a:t> </a:t>
            </a:r>
            <a:r>
              <a:rPr lang="ru-RU" altLang="ru-RU" sz="2200" dirty="0" smtClean="0">
                <a:solidFill>
                  <a:srgbClr val="000000"/>
                </a:solidFill>
              </a:rPr>
              <a:t>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 </a:t>
            </a:r>
            <a:r>
              <a:rPr lang="en-US" altLang="ru-RU" sz="900" b="1" dirty="0" smtClean="0">
                <a:solidFill>
                  <a:srgbClr val="000000"/>
                </a:solidFill>
              </a:rPr>
              <a:t>     </a:t>
            </a:r>
            <a:endParaRPr lang="en-US" altLang="ru-RU" sz="900" b="1" dirty="0">
              <a:solidFill>
                <a:srgbClr val="000000"/>
              </a:solidFill>
            </a:endParaRPr>
          </a:p>
          <a:p>
            <a:pPr algn="just"/>
            <a:r>
              <a:rPr lang="ru-RU" altLang="ru-RU" sz="2200" b="1" dirty="0">
                <a:solidFill>
                  <a:srgbClr val="000000"/>
                </a:solidFill>
              </a:rPr>
              <a:t>  </a:t>
            </a:r>
            <a:r>
              <a:rPr lang="en-US" altLang="ru-RU" sz="2200" b="1" dirty="0" smtClean="0">
                <a:solidFill>
                  <a:srgbClr val="000000"/>
                </a:solidFill>
              </a:rPr>
              <a:t> 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2200" b="1" dirty="0">
                <a:solidFill>
                  <a:srgbClr val="000000"/>
                </a:solidFill>
              </a:rPr>
              <a:t>- У </a:t>
            </a:r>
            <a:r>
              <a:rPr lang="ru-RU" altLang="ru-RU" b="1" dirty="0">
                <a:solidFill>
                  <a:srgbClr val="990000"/>
                </a:solidFill>
              </a:rPr>
              <a:t>классических объектов</a:t>
            </a:r>
            <a:r>
              <a:rPr lang="ru-RU" altLang="ru-RU" sz="2200" b="1" dirty="0">
                <a:solidFill>
                  <a:srgbClr val="000000"/>
                </a:solidFill>
              </a:rPr>
              <a:t> пояса </a:t>
            </a:r>
            <a:r>
              <a:rPr lang="ru-RU" altLang="ru-RU" sz="2200" b="1" dirty="0" err="1">
                <a:solidFill>
                  <a:srgbClr val="000000"/>
                </a:solidFill>
              </a:rPr>
              <a:t>Койпера</a:t>
            </a:r>
            <a:r>
              <a:rPr lang="ru-RU" altLang="ru-RU" sz="2200" b="1" dirty="0">
                <a:solidFill>
                  <a:srgbClr val="000000"/>
                </a:solidFill>
              </a:rPr>
              <a:t> почти круговые орбиты, лежат в области </a:t>
            </a:r>
            <a:r>
              <a:rPr lang="ru-RU" altLang="ru-RU" sz="2200" b="1" dirty="0">
                <a:solidFill>
                  <a:srgbClr val="3333CC"/>
                </a:solidFill>
              </a:rPr>
              <a:t>40-50 а.е.</a:t>
            </a:r>
            <a:r>
              <a:rPr lang="ru-RU" altLang="ru-RU" sz="2200" b="1" dirty="0">
                <a:solidFill>
                  <a:srgbClr val="000000"/>
                </a:solidFill>
              </a:rPr>
              <a:t> от Солнца, а плоскости орбит наклонены к эклиптике менее чем на </a:t>
            </a:r>
            <a:r>
              <a:rPr lang="ru-RU" altLang="ru-RU" sz="2200" b="1" dirty="0">
                <a:solidFill>
                  <a:srgbClr val="990099"/>
                </a:solidFill>
              </a:rPr>
              <a:t>40</a:t>
            </a:r>
            <a:r>
              <a:rPr lang="ru-RU" altLang="ru-RU" sz="2200" b="1" baseline="30000" dirty="0">
                <a:solidFill>
                  <a:srgbClr val="990099"/>
                </a:solidFill>
              </a:rPr>
              <a:t>o</a:t>
            </a:r>
            <a:r>
              <a:rPr lang="ru-RU" altLang="ru-RU" sz="2200" b="1" dirty="0">
                <a:solidFill>
                  <a:srgbClr val="000000"/>
                </a:solidFill>
              </a:rPr>
              <a:t>. Эти объекты не испытывают сильного влияния больших планет; их орбиты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остаются </a:t>
            </a:r>
            <a:r>
              <a:rPr lang="ru-RU" altLang="ru-RU" sz="2200" b="1" dirty="0">
                <a:solidFill>
                  <a:srgbClr val="000000"/>
                </a:solidFill>
              </a:rPr>
              <a:t>практически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неизменными.</a:t>
            </a:r>
            <a:endParaRPr lang="ru-RU" altLang="ru-RU" sz="2200" b="1" dirty="0">
              <a:solidFill>
                <a:srgbClr val="000000"/>
              </a:solidFill>
            </a:endParaRPr>
          </a:p>
          <a:p>
            <a:pPr algn="just"/>
            <a:r>
              <a:rPr lang="ru-RU" altLang="ru-RU" sz="2200" b="1" dirty="0" smtClean="0">
                <a:solidFill>
                  <a:srgbClr val="000000"/>
                </a:solidFill>
              </a:rPr>
              <a:t>     </a:t>
            </a:r>
            <a:r>
              <a:rPr lang="ru-RU" altLang="ru-RU" sz="2200" b="1" dirty="0">
                <a:solidFill>
                  <a:srgbClr val="000000"/>
                </a:solidFill>
              </a:rPr>
              <a:t>-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 </a:t>
            </a:r>
            <a:r>
              <a:rPr lang="ru-RU" altLang="ru-RU" b="1" dirty="0" smtClean="0">
                <a:solidFill>
                  <a:srgbClr val="990000"/>
                </a:solidFill>
              </a:rPr>
              <a:t>Резонансных </a:t>
            </a:r>
            <a:r>
              <a:rPr lang="ru-RU" altLang="ru-RU" b="1" dirty="0">
                <a:solidFill>
                  <a:srgbClr val="990000"/>
                </a:solidFill>
              </a:rPr>
              <a:t>объектов</a:t>
            </a:r>
            <a:r>
              <a:rPr lang="ru-RU" altLang="ru-RU" sz="2200" b="1" dirty="0">
                <a:solidFill>
                  <a:srgbClr val="000000"/>
                </a:solidFill>
              </a:rPr>
              <a:t> пояса </a:t>
            </a:r>
            <a:r>
              <a:rPr lang="ru-RU" altLang="ru-RU" sz="2200" b="1" dirty="0" err="1">
                <a:solidFill>
                  <a:srgbClr val="000000"/>
                </a:solidFill>
              </a:rPr>
              <a:t>Койпера</a:t>
            </a:r>
            <a:r>
              <a:rPr lang="ru-RU" altLang="ru-RU" sz="2200" b="1" dirty="0">
                <a:solidFill>
                  <a:srgbClr val="000000"/>
                </a:solidFill>
              </a:rPr>
              <a:t>,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находятся в резонансе со средним движением Нептуна </a:t>
            </a:r>
            <a:r>
              <a:rPr lang="ru-RU" altLang="ru-RU" sz="2200" b="1" dirty="0" smtClean="0">
                <a:solidFill>
                  <a:srgbClr val="CC0000"/>
                </a:solidFill>
                <a:ea typeface="Verdana" pitchFamily="34" charset="0"/>
                <a:cs typeface="Verdana" pitchFamily="34" charset="0"/>
              </a:rPr>
              <a:t>3:2</a:t>
            </a:r>
            <a:r>
              <a:rPr lang="ru-RU" altLang="ru-RU" sz="2200" b="1" dirty="0" smtClean="0">
                <a:ea typeface="Verdana" pitchFamily="34" charset="0"/>
                <a:cs typeface="Verdana" pitchFamily="34" charset="0"/>
              </a:rPr>
              <a:t>(</a:t>
            </a:r>
            <a:r>
              <a:rPr lang="ru-RU" altLang="ru-RU" sz="2200" b="1" dirty="0" err="1" smtClean="0">
                <a:ea typeface="Verdana" pitchFamily="34" charset="0"/>
                <a:cs typeface="Verdana" pitchFamily="34" charset="0"/>
              </a:rPr>
              <a:t>плутино</a:t>
            </a:r>
            <a:r>
              <a:rPr lang="ru-RU" altLang="ru-RU" sz="2200" b="1" dirty="0" smtClean="0">
                <a:ea typeface="Verdana" pitchFamily="34" charset="0"/>
                <a:cs typeface="Verdana" pitchFamily="34" charset="0"/>
              </a:rPr>
              <a:t>,</a:t>
            </a:r>
            <a:r>
              <a:rPr lang="ru-RU" altLang="ru-RU" sz="2200" b="1" dirty="0" smtClean="0">
                <a:solidFill>
                  <a:srgbClr val="CC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>
                <a:ea typeface="Verdana" pitchFamily="34" charset="0"/>
                <a:cs typeface="Verdana" pitchFamily="34" charset="0"/>
              </a:rPr>
              <a:t>a ~ 39.4 au), </a:t>
            </a:r>
            <a:r>
              <a:rPr lang="ru-RU" altLang="ru-RU" sz="2000" b="1" dirty="0" smtClean="0">
                <a:solidFill>
                  <a:srgbClr val="CC0000"/>
                </a:solidFill>
                <a:ea typeface="Verdana" pitchFamily="34" charset="0"/>
                <a:cs typeface="Verdana" pitchFamily="34" charset="0"/>
              </a:rPr>
              <a:t>2:1 </a:t>
            </a:r>
            <a:r>
              <a:rPr lang="en-US" sz="2000" b="1" dirty="0" smtClean="0">
                <a:ea typeface="Verdana" pitchFamily="34" charset="0"/>
                <a:cs typeface="Verdana" pitchFamily="34" charset="0"/>
              </a:rPr>
              <a:t>(a </a:t>
            </a:r>
            <a:r>
              <a:rPr lang="en-US" sz="2000" b="1" dirty="0">
                <a:ea typeface="Verdana" pitchFamily="34" charset="0"/>
                <a:cs typeface="Verdana" pitchFamily="34" charset="0"/>
              </a:rPr>
              <a:t>~ 47.8 au) </a:t>
            </a:r>
            <a:r>
              <a:rPr lang="ru-RU" sz="2000" b="1" dirty="0" smtClean="0">
                <a:ea typeface="Verdana" pitchFamily="34" charset="0"/>
                <a:cs typeface="Verdana" pitchFamily="34" charset="0"/>
              </a:rPr>
              <a:t>и других</a:t>
            </a:r>
            <a:r>
              <a:rPr lang="ru-RU" altLang="ru-RU" sz="2200" b="1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. Э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та </a:t>
            </a:r>
            <a:r>
              <a:rPr lang="ru-RU" altLang="ru-RU" sz="2200" b="1" dirty="0">
                <a:solidFill>
                  <a:srgbClr val="000000"/>
                </a:solidFill>
              </a:rPr>
              <a:t>резонансная связь с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планетой-</a:t>
            </a:r>
            <a:r>
              <a:rPr lang="ru-RU" altLang="ru-RU" sz="2200" b="1" dirty="0" err="1" smtClean="0">
                <a:solidFill>
                  <a:srgbClr val="000000"/>
                </a:solidFill>
              </a:rPr>
              <a:t>гигатом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2200" b="1" dirty="0">
                <a:solidFill>
                  <a:srgbClr val="000000"/>
                </a:solidFill>
              </a:rPr>
              <a:t>служит стабилизирующим фактором для </a:t>
            </a:r>
            <a:r>
              <a:rPr lang="ru-RU" altLang="ru-RU" sz="2200" b="1" dirty="0" smtClean="0">
                <a:solidFill>
                  <a:srgbClr val="000000"/>
                </a:solidFill>
              </a:rPr>
              <a:t>движения </a:t>
            </a:r>
            <a:r>
              <a:rPr lang="ru-RU" altLang="ru-RU" sz="2200" b="1" dirty="0" err="1">
                <a:solidFill>
                  <a:srgbClr val="000000"/>
                </a:solidFill>
              </a:rPr>
              <a:t>плутино</a:t>
            </a:r>
            <a:r>
              <a:rPr lang="ru-RU" altLang="ru-RU" sz="2200" b="1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ru-RU" altLang="ru-RU" sz="2200" b="1" dirty="0" smtClean="0">
                <a:solidFill>
                  <a:srgbClr val="000000"/>
                </a:solidFill>
              </a:rPr>
              <a:t>     </a:t>
            </a:r>
            <a:r>
              <a:rPr lang="ru-RU" altLang="ru-RU" sz="2200" b="1" dirty="0">
                <a:solidFill>
                  <a:srgbClr val="000000"/>
                </a:solidFill>
              </a:rPr>
              <a:t>- У </a:t>
            </a:r>
            <a:r>
              <a:rPr lang="ru-RU" altLang="ru-RU" sz="2200" b="1" dirty="0">
                <a:solidFill>
                  <a:srgbClr val="990000"/>
                </a:solidFill>
              </a:rPr>
              <a:t>рассеянных (</a:t>
            </a:r>
            <a:r>
              <a:rPr lang="ru-RU" altLang="ru-RU" sz="2200" b="1" dirty="0" err="1">
                <a:solidFill>
                  <a:srgbClr val="990000"/>
                </a:solidFill>
              </a:rPr>
              <a:t>scattered</a:t>
            </a:r>
            <a:r>
              <a:rPr lang="ru-RU" altLang="ru-RU" sz="2200" b="1" dirty="0">
                <a:solidFill>
                  <a:srgbClr val="990000"/>
                </a:solidFill>
              </a:rPr>
              <a:t>) объектов</a:t>
            </a:r>
            <a:r>
              <a:rPr lang="ru-RU" altLang="ru-RU" sz="2200" b="1" dirty="0">
                <a:solidFill>
                  <a:srgbClr val="000000"/>
                </a:solidFill>
              </a:rPr>
              <a:t>, "бродяг"  весьма вытянутые орбиты (</a:t>
            </a:r>
            <a:r>
              <a:rPr lang="ru-RU" altLang="ru-RU" sz="2200" b="1" dirty="0">
                <a:solidFill>
                  <a:srgbClr val="CC3300"/>
                </a:solidFill>
              </a:rPr>
              <a:t>e=0.5-0.9</a:t>
            </a:r>
            <a:r>
              <a:rPr lang="ru-RU" altLang="ru-RU" sz="2200" b="1" dirty="0">
                <a:solidFill>
                  <a:srgbClr val="000000"/>
                </a:solidFill>
              </a:rPr>
              <a:t>) с большой полуосью </a:t>
            </a:r>
            <a:r>
              <a:rPr lang="ru-RU" altLang="ru-RU" sz="2200" b="1" dirty="0" smtClean="0">
                <a:solidFill>
                  <a:srgbClr val="3333CC"/>
                </a:solidFill>
              </a:rPr>
              <a:t>60-</a:t>
            </a:r>
          </a:p>
          <a:p>
            <a:pPr algn="just"/>
            <a:r>
              <a:rPr lang="ru-RU" altLang="ru-RU" sz="2200" b="1" dirty="0" smtClean="0">
                <a:solidFill>
                  <a:srgbClr val="3333CC"/>
                </a:solidFill>
              </a:rPr>
              <a:t>100 </a:t>
            </a:r>
            <a:r>
              <a:rPr lang="ru-RU" altLang="ru-RU" sz="2200" b="1" dirty="0">
                <a:solidFill>
                  <a:srgbClr val="3333CC"/>
                </a:solidFill>
              </a:rPr>
              <a:t>а.е.</a:t>
            </a:r>
            <a:r>
              <a:rPr lang="ru-RU" altLang="ru-RU" sz="2200" b="1" dirty="0">
                <a:solidFill>
                  <a:srgbClr val="000000"/>
                </a:solidFill>
              </a:rPr>
              <a:t>; некоторые из них удаляются от Солнца в афелии на 100-200 а.е., а объект 2000 CR105 - даже на </a:t>
            </a:r>
            <a:r>
              <a:rPr lang="ru-RU" altLang="ru-RU" sz="2200" b="1" dirty="0">
                <a:solidFill>
                  <a:srgbClr val="3333CC"/>
                </a:solidFill>
              </a:rPr>
              <a:t>1300 а.е.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1"/>
            <a:ext cx="10080621" cy="7559675"/>
          </a:xfrm>
          <a:prstGeom prst="rect">
            <a:avLst/>
          </a:prstGeom>
          <a:noFill/>
        </p:spPr>
        <p:txBody>
          <a:bodyPr wrap="square" lIns="371304" tIns="371304" rIns="371304" bIns="371304" rtlCol="0" anchor="t" anchorCtr="0">
            <a:noAutofit/>
          </a:bodyPr>
          <a:lstStyle/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sz="2200" b="1" dirty="0" smtClean="0">
                <a:ea typeface="Verdana" pitchFamily="34" charset="0"/>
                <a:cs typeface="Verdana" pitchFamily="34" charset="0"/>
              </a:rPr>
              <a:t>Оценки были получены из распределения ТНО по видимым величинам, за исключением работы (</a:t>
            </a:r>
            <a:r>
              <a:rPr lang="en-US" sz="2200" b="1" dirty="0" err="1" smtClean="0">
                <a:ea typeface="Verdana" pitchFamily="34" charset="0"/>
                <a:cs typeface="Verdana" pitchFamily="34" charset="0"/>
              </a:rPr>
              <a:t>Pitjeva</a:t>
            </a:r>
            <a:r>
              <a:rPr lang="en-US" sz="2200" b="1" dirty="0" smtClean="0">
                <a:ea typeface="Verdana" pitchFamily="34" charset="0"/>
                <a:cs typeface="Verdana" pitchFamily="34" charset="0"/>
              </a:rPr>
              <a:t> 2010), </a:t>
            </a:r>
            <a:r>
              <a:rPr lang="ru-RU" sz="2200" b="1" dirty="0" smtClean="0">
                <a:ea typeface="Verdana" pitchFamily="34" charset="0"/>
                <a:cs typeface="Verdana" pitchFamily="34" charset="0"/>
              </a:rPr>
              <a:t>где число объектов и их массы были выведены динамическим методом.</a:t>
            </a: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sz="2200" b="1" dirty="0" smtClean="0">
                <a:ea typeface="Verdana" pitchFamily="34" charset="0"/>
                <a:cs typeface="Verdana" pitchFamily="34" charset="0"/>
              </a:rPr>
              <a:t>Первые оценки массы пояса </a:t>
            </a:r>
            <a:r>
              <a:rPr lang="ru-RU" sz="2200" b="1" dirty="0" err="1" smtClean="0">
                <a:ea typeface="Verdana" pitchFamily="34" charset="0"/>
                <a:cs typeface="Verdana" pitchFamily="34" charset="0"/>
              </a:rPr>
              <a:t>Койпера</a:t>
            </a:r>
            <a:r>
              <a:rPr lang="ru-RU" sz="2200" b="1" dirty="0" smtClean="0">
                <a:ea typeface="Verdana" pitchFamily="34" charset="0"/>
                <a:cs typeface="Verdana" pitchFamily="34" charset="0"/>
              </a:rPr>
              <a:t> были получены статистическим методом по параметрам распределения тел по размерам и средней плотности. Статистические оценки основаны на гипотезах об альбедо и плотности, и не имеют оценок погрешностей. </a:t>
            </a: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sz="2200" b="1" dirty="0" smtClean="0">
              <a:ea typeface="Verdana" pitchFamily="34" charset="0"/>
              <a:cs typeface="Verdana" pitchFamily="34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endParaRPr lang="ru-RU" altLang="ru-RU" sz="2200" b="1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7958"/>
              </p:ext>
            </p:extLst>
          </p:nvPr>
        </p:nvGraphicFramePr>
        <p:xfrm>
          <a:off x="130545" y="1835621"/>
          <a:ext cx="9852943" cy="3805192"/>
        </p:xfrm>
        <a:graphic>
          <a:graphicData uri="http://schemas.openxmlformats.org/drawingml/2006/table">
            <a:tbl>
              <a:tblPr/>
              <a:tblGrid>
                <a:gridCol w="1059674"/>
                <a:gridCol w="2062436"/>
                <a:gridCol w="1729774"/>
                <a:gridCol w="5001059"/>
              </a:tblGrid>
              <a:tr h="51771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Авторы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тел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</a:t>
                      </a:r>
                    </a:p>
                  </a:txBody>
                  <a:tcPr marL="72000" marR="72000" marT="108001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7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Jewitt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7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 &gt; 100 km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7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Trujillo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4.7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4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en-US" sz="2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Классические</a:t>
                      </a:r>
                      <a:r>
                        <a:rPr lang="ru-RU" sz="2000" b="1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KBO </a:t>
                      </a: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2000" b="1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 &gt; 100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 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43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Brunini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A.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  <a:r>
                        <a:rPr kumimoji="0" lang="en-US" alt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4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 &gt; 100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89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Morbidelly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~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  <a:r>
                        <a:rPr kumimoji="0" lang="en-US" alt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4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4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kumimoji="0" lang="ru-RU" alt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а.е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&gt; 50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8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E. V.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kumimoji="0" lang="en-US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  <a:r>
                        <a:rPr kumimoji="0" lang="en-US" alt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ru-RU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4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 = 100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l-GR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= 2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см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kumimoji="0" lang="en-US" alt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3490"/>
            <a:ext cx="10080625" cy="484667"/>
          </a:xfrm>
          <a:prstGeom prst="rect">
            <a:avLst/>
          </a:prstGeom>
        </p:spPr>
        <p:txBody>
          <a:bodyPr wrap="square" lIns="94311" tIns="47156" rIns="94311" bIns="47156">
            <a:spAutoFit/>
          </a:bodyPr>
          <a:lstStyle/>
          <a:p>
            <a:pPr algn="ctr"/>
            <a:r>
              <a:rPr lang="ru-RU" sz="2500" b="1" dirty="0" smtClean="0">
                <a:ea typeface="Verdana" pitchFamily="34" charset="0"/>
                <a:cs typeface="Verdana" pitchFamily="34" charset="0"/>
              </a:rPr>
              <a:t>Оценки</a:t>
            </a:r>
            <a:r>
              <a:rPr lang="en-US" sz="2500" b="1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dirty="0" smtClean="0">
                <a:ea typeface="Verdana" pitchFamily="34" charset="0"/>
                <a:cs typeface="Verdana" pitchFamily="34" charset="0"/>
              </a:rPr>
              <a:t>числа </a:t>
            </a:r>
            <a:r>
              <a:rPr lang="ru-RU" sz="2500" b="1" dirty="0" err="1" smtClean="0">
                <a:ea typeface="Verdana" pitchFamily="34" charset="0"/>
                <a:cs typeface="Verdana" pitchFamily="34" charset="0"/>
              </a:rPr>
              <a:t>транснептуновых</a:t>
            </a:r>
            <a:r>
              <a:rPr lang="ru-RU" sz="2500" b="1" dirty="0" smtClean="0">
                <a:ea typeface="Verdana" pitchFamily="34" charset="0"/>
                <a:cs typeface="Verdana" pitchFamily="34" charset="0"/>
              </a:rPr>
              <a:t> объектов (ТНО)</a:t>
            </a:r>
            <a:endParaRPr lang="ru-RU" sz="25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4294967295"/>
          </p:nvPr>
        </p:nvSpPr>
        <p:spPr>
          <a:xfrm>
            <a:off x="7241151" y="7135466"/>
            <a:ext cx="2352146" cy="402482"/>
          </a:xfrm>
          <a:prstGeom prst="rect">
            <a:avLst/>
          </a:prstGeom>
        </p:spPr>
        <p:txBody>
          <a:bodyPr lIns="94311" tIns="47156" rIns="94311" bIns="47156"/>
          <a:lstStyle/>
          <a:p>
            <a:fld id="{8ECBF996-986E-4E57-9FF9-8AF140F1F1A6}" type="slidenum">
              <a:rPr lang="ru-RU" sz="1700" smtClean="0"/>
              <a:pPr/>
              <a:t>5</a:t>
            </a:fld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1108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224713" y="6884988"/>
            <a:ext cx="2344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B14635-1E9E-4992-A59B-F8FACFEE7091}" type="slidenum">
              <a:rPr lang="it-IT" altLang="ru-RU">
                <a:solidFill>
                  <a:srgbClr val="FFFFFF"/>
                </a:solidFill>
              </a:rPr>
              <a:pPr/>
              <a:t>6</a:t>
            </a:fld>
            <a:endParaRPr lang="it-IT" altLang="ru-RU">
              <a:solidFill>
                <a:srgbClr val="FFFFFF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03238" y="6884988"/>
            <a:ext cx="23479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F319AC-931B-4434-AD4C-F06EDD4AD947}" type="datetime1">
              <a:rPr lang="ru-RU" altLang="ru-RU">
                <a:solidFill>
                  <a:srgbClr val="FFFFFF"/>
                </a:solidFill>
              </a:rPr>
              <a:pPr/>
              <a:t>05.09.2017</a:t>
            </a:fld>
            <a:endParaRPr lang="ru-RU" altLang="ru-RU">
              <a:solidFill>
                <a:srgbClr val="FFFFFF"/>
              </a:solidFill>
            </a:endParaRP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254000" y="922317"/>
          <a:ext cx="9715500" cy="5963392"/>
        </p:xfrm>
        <a:graphic>
          <a:graphicData uri="http://schemas.openxmlformats.org/drawingml/2006/table">
            <a:tbl>
              <a:tblPr/>
              <a:tblGrid>
                <a:gridCol w="714375"/>
                <a:gridCol w="2428875"/>
                <a:gridCol w="1741488"/>
                <a:gridCol w="4830762"/>
              </a:tblGrid>
              <a:tr h="47079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2000" marR="72000" marT="1080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Авторы</a:t>
                      </a:r>
                    </a:p>
                  </a:txBody>
                  <a:tcPr marL="72000" marR="72000" marT="1080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Масса</a:t>
                      </a:r>
                    </a:p>
                  </a:txBody>
                  <a:tcPr marL="72000" marR="72000" marT="1080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Примечание</a:t>
                      </a:r>
                    </a:p>
                  </a:txBody>
                  <a:tcPr marL="72000" marR="72000" marT="108000" marB="46800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Weissman, Levinson 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0.1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– 0.3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Между 30 а.е.  и  50 а.е.</a:t>
                      </a:r>
                    </a:p>
                  </a:txBody>
                  <a:tcPr marL="72231" marR="72231" marT="386079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1998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Jewitt et al.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 0.1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1999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ang, Brown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 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Между 30 а.е.  и  50 а.е.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1999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Kenyon, Luu</a:t>
                      </a: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 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Между 30 а.е.  и  50 а.е.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Gladman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et al.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04 – 0.1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Между 30 а.е.  и  50 а.е., 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Luu,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Jewitt 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– 0.1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Между 3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а.е.  и  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50 а.е.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nyon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0.1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– 0.2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Общая масса за орбитой Нептуна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rnstein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et al.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Классические объекты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пояса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Boo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et al.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  <a:endParaRPr kumimoji="0" lang="ru-RU" altLang="ru-RU" sz="1800" b="1" i="0" u="none" strike="noStrike" cap="none" normalizeH="0" baseline="-19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mbria Math" pitchFamily="18" charset="0"/>
                        <a:cs typeface="Cambria Math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-19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mbria Math" pitchFamily="18" charset="0"/>
                        <a:cs typeface="Cambria Math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0.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Классические объекты пояса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рассеянный  пояс Койпера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</a:t>
                      </a: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ense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et al.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0.05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  <a:endParaRPr kumimoji="0" lang="ru-RU" altLang="ru-RU" sz="1800" b="1" i="0" u="none" strike="noStrike" cap="none" normalizeH="0" baseline="-19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mbria Math" pitchFamily="18" charset="0"/>
                        <a:cs typeface="Cambria Math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-19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mbria Math" pitchFamily="18" charset="0"/>
                        <a:cs typeface="Cambria Math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0.07  m</a:t>
                      </a:r>
                      <a:r>
                        <a:rPr kumimoji="0" lang="en-US" altLang="ru-RU" sz="1800" b="1" i="0" u="none" strike="noStrike" cap="none" normalizeH="0" baseline="-19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mbria Math" pitchFamily="18" charset="0"/>
                          <a:cs typeface="Cambria Math" pitchFamily="18" charset="0"/>
                        </a:rPr>
                        <a:t>⊕</a:t>
                      </a: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Классические + резонансные объекты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рассеянный  пояс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Койпера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72231" marR="72231" marT="256685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4" name="Rectangle 164"/>
          <p:cNvSpPr>
            <a:spLocks noChangeArrowheads="1"/>
          </p:cNvSpPr>
          <p:nvPr/>
        </p:nvSpPr>
        <p:spPr bwMode="auto">
          <a:xfrm>
            <a:off x="0" y="0"/>
            <a:ext cx="100806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ru-RU" altLang="ru-RU"/>
          </a:p>
        </p:txBody>
      </p:sp>
      <p:sp>
        <p:nvSpPr>
          <p:cNvPr id="7235" name="Text Box 165"/>
          <p:cNvSpPr txBox="1">
            <a:spLocks noChangeArrowheads="1"/>
          </p:cNvSpPr>
          <p:nvPr/>
        </p:nvSpPr>
        <p:spPr bwMode="auto">
          <a:xfrm>
            <a:off x="238125" y="65088"/>
            <a:ext cx="9683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49604" rIns="99207" bIns="49604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3100" b="1">
                <a:solidFill>
                  <a:srgbClr val="330099"/>
                </a:solidFill>
                <a:latin typeface="Palatino Linotype" pitchFamily="18" charset="0"/>
              </a:rPr>
              <a:t>Статистические оценки  массы пояса Койпера</a:t>
            </a:r>
            <a:r>
              <a:rPr lang="ru-RU" altLang="ru-RU" sz="3100" b="1">
                <a:solidFill>
                  <a:srgbClr val="000000"/>
                </a:solidFill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31788" y="374650"/>
            <a:ext cx="9445625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49604" rIns="99207" bIns="49604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/>
            <a:r>
              <a:rPr lang="ru-RU" altLang="ru-RU" sz="2200" b="1">
                <a:solidFill>
                  <a:srgbClr val="000000"/>
                </a:solidFill>
              </a:rPr>
              <a:t>    </a:t>
            </a:r>
            <a:r>
              <a:rPr lang="ru-RU" altLang="ru-RU" sz="2600" b="1">
                <a:solidFill>
                  <a:srgbClr val="000000"/>
                </a:solidFill>
              </a:rPr>
              <a:t>      </a:t>
            </a:r>
            <a:r>
              <a:rPr lang="ru-RU" altLang="ru-RU" sz="2900" b="1">
                <a:solidFill>
                  <a:srgbClr val="3333FF"/>
                </a:solidFill>
              </a:rPr>
              <a:t>Динамическая оценка массы</a:t>
            </a:r>
            <a:r>
              <a:rPr lang="ru-RU" altLang="ru-RU" sz="2600" b="1">
                <a:solidFill>
                  <a:srgbClr val="000000"/>
                </a:solidFill>
              </a:rPr>
              <a:t> является более достоверной.</a:t>
            </a:r>
          </a:p>
          <a:p>
            <a:pPr algn="l"/>
            <a:endParaRPr lang="ru-RU" altLang="ru-RU" sz="700" b="1">
              <a:solidFill>
                <a:srgbClr val="000000"/>
              </a:solidFill>
            </a:endParaRPr>
          </a:p>
          <a:p>
            <a:pPr algn="l"/>
            <a:r>
              <a:rPr lang="ru-RU" altLang="ru-RU" sz="2600" b="1">
                <a:solidFill>
                  <a:srgbClr val="000000"/>
                </a:solidFill>
              </a:rPr>
              <a:t>     Включение учета гравитационного влияния от пояса при обработке наблюдательных данных движения планет, то есть нахождение </a:t>
            </a:r>
            <a:r>
              <a:rPr lang="ru-RU" altLang="ru-RU" sz="2600" b="1">
                <a:solidFill>
                  <a:srgbClr val="3333CC"/>
                </a:solidFill>
              </a:rPr>
              <a:t>динамической массы</a:t>
            </a:r>
            <a:r>
              <a:rPr lang="ru-RU" altLang="ru-RU" sz="2600" b="1">
                <a:solidFill>
                  <a:srgbClr val="000000"/>
                </a:solidFill>
              </a:rPr>
              <a:t> пояса, является независимым способом оценить совокупную массу транснептуновых объектов, включая ненаблюдаемую «скрытую» часть из небольших объектов или еще не открытых тел и относящихся к классическим, резонансным и объектам рассеянного диска.</a:t>
            </a:r>
          </a:p>
          <a:p>
            <a:pPr algn="l"/>
            <a:r>
              <a:rPr lang="ru-RU" altLang="ru-RU" sz="700" b="1">
                <a:solidFill>
                  <a:srgbClr val="000000"/>
                </a:solidFill>
              </a:rPr>
              <a:t> </a:t>
            </a:r>
          </a:p>
          <a:p>
            <a:pPr algn="l"/>
            <a:r>
              <a:rPr lang="ru-RU" altLang="ru-RU" sz="2600" b="1">
                <a:solidFill>
                  <a:srgbClr val="000000"/>
                </a:solidFill>
              </a:rPr>
              <a:t>      При нахождении </a:t>
            </a:r>
            <a:r>
              <a:rPr lang="ru-RU" altLang="ru-RU" sz="2600" b="1">
                <a:solidFill>
                  <a:srgbClr val="3333CC"/>
                </a:solidFill>
              </a:rPr>
              <a:t>динамической массы</a:t>
            </a:r>
            <a:r>
              <a:rPr lang="ru-RU" altLang="ru-RU" sz="2600" b="1">
                <a:solidFill>
                  <a:srgbClr val="000000"/>
                </a:solidFill>
              </a:rPr>
              <a:t> пояса одновременно находится </a:t>
            </a:r>
            <a:r>
              <a:rPr lang="ru-RU" altLang="ru-RU" sz="2600" b="1">
                <a:solidFill>
                  <a:srgbClr val="C00000"/>
                </a:solidFill>
              </a:rPr>
              <a:t>погрешность</a:t>
            </a:r>
            <a:r>
              <a:rPr lang="ru-RU" altLang="ru-RU" sz="2600" b="1">
                <a:solidFill>
                  <a:srgbClr val="000000"/>
                </a:solidFill>
              </a:rPr>
              <a:t> полученной оценки.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224713" y="6884988"/>
            <a:ext cx="232886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/>
          <a:lstStyle>
            <a:lvl1pPr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2125" algn="l"/>
                <a:tab pos="987425" algn="l"/>
                <a:tab pos="1482725" algn="l"/>
                <a:tab pos="1978025" algn="l"/>
                <a:tab pos="2473325" algn="l"/>
                <a:tab pos="2968625" algn="l"/>
                <a:tab pos="3463925" algn="l"/>
                <a:tab pos="3959225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5938" algn="l"/>
                <a:tab pos="9901238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D6EF22-496D-4167-9105-1D0F6B22260A}" type="slidenum">
              <a:rPr lang="it-IT" altLang="ru-RU">
                <a:solidFill>
                  <a:srgbClr val="FFFFFF"/>
                </a:solidFill>
              </a:rPr>
              <a:pPr/>
              <a:t>7</a:t>
            </a:fld>
            <a:endParaRPr lang="it-IT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640" y="992088"/>
            <a:ext cx="10080621" cy="6170371"/>
          </a:xfrm>
          <a:prstGeom prst="rect">
            <a:avLst/>
          </a:prstGeom>
          <a:noFill/>
        </p:spPr>
        <p:txBody>
          <a:bodyPr wrap="square" lIns="371304" tIns="371304" rIns="371304" bIns="371304" rtlCol="0" anchor="t" anchorCtr="0">
            <a:noAutofit/>
          </a:bodyPr>
          <a:lstStyle/>
          <a:p>
            <a:pPr>
              <a:spcBef>
                <a:spcPts val="1238"/>
              </a:spcBef>
            </a:pPr>
            <a:endParaRPr lang="ru-RU" altLang="ru-RU" sz="1400" i="1" baseline="30000" dirty="0" smtClean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7256796" y="7157196"/>
            <a:ext cx="2352146" cy="402482"/>
          </a:xfrm>
          <a:prstGeom prst="rect">
            <a:avLst/>
          </a:prstGeom>
        </p:spPr>
        <p:txBody>
          <a:bodyPr lIns="94311" tIns="47156" rIns="94311" bIns="47156"/>
          <a:lstStyle/>
          <a:p>
            <a:fld id="{72E069E2-3995-4F67-B668-7E335EA9049A}" type="slidenum">
              <a:rPr lang="ru-RU" sz="1700" smtClean="0"/>
              <a:pPr/>
              <a:t>8</a:t>
            </a:fld>
            <a:endParaRPr lang="ru-RU" sz="17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468569"/>
              </p:ext>
            </p:extLst>
          </p:nvPr>
        </p:nvGraphicFramePr>
        <p:xfrm>
          <a:off x="1111222" y="3422648"/>
          <a:ext cx="7701023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Формула" r:id="rId4" imgW="1752480" imgH="482400" progId="Equation.3">
                  <p:embed/>
                </p:oleObj>
              </mc:Choice>
              <mc:Fallback>
                <p:oleObj name="Формула" r:id="rId4" imgW="17524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22" y="3422648"/>
                        <a:ext cx="7701023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5404" y="558349"/>
            <a:ext cx="95012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Ускорение, вызванное притяжением одномерным кольцом, зависит от массы </a:t>
            </a:r>
            <a:r>
              <a:rPr lang="en-US" alt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ru-RU" sz="2800" b="1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радиуса </a:t>
            </a:r>
            <a:r>
              <a:rPr lang="en-US" alt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800" b="1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800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кольца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в выражение входит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гипергеометрическая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alt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4-х аргументов:</a:t>
            </a:r>
            <a:r>
              <a:rPr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3966" y="2065324"/>
          <a:ext cx="9644133" cy="50721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11034"/>
                <a:gridCol w="2566583"/>
                <a:gridCol w="2255482"/>
                <a:gridCol w="2411034"/>
              </a:tblGrid>
              <a:tr h="12279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Эфемериды</a:t>
                      </a: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кольца</a:t>
                      </a: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r>
                        <a:rPr kumimoji="0" lang="en-US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4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пояса </a:t>
                      </a:r>
                      <a:r>
                        <a:rPr kumimoji="0" lang="ru-RU" alt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Койпера</a:t>
                      </a:r>
                      <a:endParaRPr kumimoji="0" lang="ru-RU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</a:t>
                      </a:r>
                      <a:endParaRPr kumimoji="0" lang="en-US" alt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108001" marB="46800" anchor="ctr" horzOverflow="overflow"/>
                </a:tc>
              </a:tr>
              <a:tr h="3929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50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EPM2008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</a:txBody>
                  <a:tcPr marL="72231" marR="72231" marT="386079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386079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</a:txBody>
                  <a:tcPr marL="72231" marR="72231" marT="386079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2010a, 2010b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386079" marB="0" horzOverflow="overflow"/>
                </a:tc>
              </a:tr>
              <a:tr h="109436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(1.67 ± 0.83)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2013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</a:tr>
              <a:tr h="109436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EPM2013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одномерное кольцо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(1.08 ± 0.59)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 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ru-RU" sz="2000" b="1" i="0" u="none" strike="noStrike" cap="none" normalizeH="0" baseline="-19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 Math" pitchFamily="18" charset="0"/>
                          <a:cs typeface="Times New Roman" panose="02020603050405020304" pitchFamily="18" charset="0"/>
                        </a:rPr>
                        <a:t>⊕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n-US" altLang="ru-RU" sz="2000" b="1" i="0" u="none" strike="noStrike" cap="none" normalizeH="0" baseline="-19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 Math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231" marR="72231" marT="256685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Pitjeva</a:t>
                      </a: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Pitjev</a:t>
                      </a: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en-US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72231" marR="72231" marT="256685" marB="0" horzOverflow="overflow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68346" y="377072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6" charset="0"/>
              </a:rPr>
              <a:t>Динамические оценки массы пояса </a:t>
            </a:r>
            <a:r>
              <a:rPr lang="ru-RU" altLang="ru-RU" sz="2800" b="1" dirty="0" err="1" smtClean="0">
                <a:solidFill>
                  <a:srgbClr val="000000"/>
                </a:solidFill>
                <a:latin typeface="Times New Roman" pitchFamily="16" charset="0"/>
              </a:rPr>
              <a:t>Койпера</a:t>
            </a:r>
            <a:endParaRPr lang="ru-RU" altLang="ru-RU" sz="2800" b="1" dirty="0" smtClean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60424" algn="l"/>
                <a:tab pos="923818" algn="l"/>
                <a:tab pos="1387212" algn="l"/>
                <a:tab pos="1850606" algn="l"/>
                <a:tab pos="2314001" algn="l"/>
                <a:tab pos="2777395" algn="l"/>
                <a:tab pos="3240789" algn="l"/>
                <a:tab pos="3704183" algn="l"/>
                <a:tab pos="4167578" algn="l"/>
                <a:tab pos="4630972" algn="l"/>
                <a:tab pos="5094366" algn="l"/>
                <a:tab pos="5557761" algn="l"/>
                <a:tab pos="6021154" algn="l"/>
                <a:tab pos="6484549" algn="l"/>
                <a:tab pos="6947943" algn="l"/>
                <a:tab pos="7411337" algn="l"/>
                <a:tab pos="7874732" algn="l"/>
                <a:tab pos="8338125" algn="l"/>
                <a:tab pos="8800035" algn="l"/>
                <a:tab pos="9263429" algn="l"/>
              </a:tabLst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6" charset="0"/>
              </a:rPr>
              <a:t>при моделировании одномерным кольцом </a:t>
            </a:r>
            <a:endParaRPr lang="ru-RU" altLang="ru-RU" sz="28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6957</TotalTime>
  <Words>2310</Words>
  <Application>Microsoft Office PowerPoint</Application>
  <PresentationFormat>Произвольный</PresentationFormat>
  <Paragraphs>476</Paragraphs>
  <Slides>23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Default Design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EVP</dc:creator>
  <cp:lastModifiedBy>Astronomer</cp:lastModifiedBy>
  <cp:revision>666</cp:revision>
  <cp:lastPrinted>2004-04-01T09:22:55Z</cp:lastPrinted>
  <dcterms:created xsi:type="dcterms:W3CDTF">2003-10-03T10:57:51Z</dcterms:created>
  <dcterms:modified xsi:type="dcterms:W3CDTF">2017-09-05T15:02:55Z</dcterms:modified>
</cp:coreProperties>
</file>